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1" r:id="rId2"/>
    <p:sldId id="370" r:id="rId3"/>
    <p:sldId id="318" r:id="rId4"/>
    <p:sldId id="319" r:id="rId5"/>
    <p:sldId id="281" r:id="rId6"/>
    <p:sldId id="300" r:id="rId7"/>
    <p:sldId id="347" r:id="rId8"/>
    <p:sldId id="358" r:id="rId9"/>
    <p:sldId id="359" r:id="rId10"/>
    <p:sldId id="360" r:id="rId11"/>
    <p:sldId id="371" r:id="rId12"/>
    <p:sldId id="361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13" r:id="rId21"/>
    <p:sldId id="345" r:id="rId22"/>
    <p:sldId id="346" r:id="rId23"/>
    <p:sldId id="349" r:id="rId24"/>
    <p:sldId id="350" r:id="rId25"/>
    <p:sldId id="372" r:id="rId26"/>
    <p:sldId id="352" r:id="rId27"/>
    <p:sldId id="353" r:id="rId28"/>
    <p:sldId id="355" r:id="rId29"/>
    <p:sldId id="356" r:id="rId30"/>
    <p:sldId id="357" r:id="rId31"/>
    <p:sldId id="279" r:id="rId32"/>
  </p:sldIdLst>
  <p:sldSz cx="10693400" cy="7561263"/>
  <p:notesSz cx="6858000" cy="9144000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gr. Soňa Krpálková" initials="MS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F"/>
    <a:srgbClr val="A01220"/>
    <a:srgbClr val="0071BC"/>
    <a:srgbClr val="BD1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17" autoAdjust="0"/>
  </p:normalViewPr>
  <p:slideViewPr>
    <p:cSldViewPr>
      <p:cViewPr varScale="1">
        <p:scale>
          <a:sx n="62" d="100"/>
          <a:sy n="62" d="100"/>
        </p:scale>
        <p:origin x="1200" y="6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56153A-0633-49D0-BD1E-5C9CCD65601D}" type="datetimeFigureOut">
              <a:rPr lang="en-US"/>
              <a:pPr>
                <a:defRPr/>
              </a:pPr>
              <a:t>9/14/2021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56EA42-405D-4797-B769-D9BAAB45E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390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EED37-71F7-47C0-85F1-8E1595D98640}" type="datetimeFigureOut">
              <a:rPr lang="en-US"/>
              <a:pPr>
                <a:defRPr/>
              </a:pPr>
              <a:t>9/14/2021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8481F4-1B5D-4218-A6FC-84334504DED2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89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9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61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79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32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86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9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>
                <a:solidFill>
                  <a:srgbClr val="0071BC"/>
                </a:solidFill>
                <a:latin typeface="Arial" charset="0"/>
              </a:rPr>
              <a:t>ČESKÝ STATISTICKÝ ÚŘAD  |  Na padesátém 81, 100 82 Praha 10  |  www.czso.cz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1152525"/>
            <a:ext cx="3744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006000" y="5040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6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006000" y="2664000"/>
            <a:ext cx="7020000" cy="21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4500" b="1" cap="all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006000" y="5868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="0" i="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570BDE0-E36B-4583-81C3-0C1637A1EAA7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ts val="3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300B9D4-465F-4F99-A424-45B8D5807F48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</p:spPr>
        <p:txBody>
          <a:bodyPr lIns="0" tIns="0" rIns="0" bIns="0"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18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5232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846106" y="1224000"/>
            <a:ext cx="9215502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>
                <a:solidFill>
                  <a:srgbClr val="0071BC"/>
                </a:solidFill>
                <a:latin typeface="Arial" charset="0"/>
              </a:rPr>
              <a:t>ČESKÝ STATISTICKÝ ÚŘAD  |  Na padesátém 81, 100 82 Praha 10  |  www.czso.cz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1152525"/>
            <a:ext cx="3744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006000" y="3960000"/>
            <a:ext cx="7020000" cy="144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3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3" r:id="rId4"/>
    <p:sldLayoutId id="2147483894" r:id="rId5"/>
  </p:sldLayoutIdLst>
  <p:txStyles>
    <p:titleStyle>
      <a:lvl1pPr algn="ctr" defTabSz="1042988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1"/>
          <p:cNvSpPr>
            <a:spLocks noGrp="1"/>
          </p:cNvSpPr>
          <p:nvPr>
            <p:ph type="body" sz="quarter" idx="11"/>
          </p:nvPr>
        </p:nvSpPr>
        <p:spPr bwMode="auto">
          <a:xfrm>
            <a:off x="1417610" y="5517943"/>
            <a:ext cx="8715436" cy="114300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dirty="0">
                <a:solidFill>
                  <a:srgbClr val="A01220"/>
                </a:solidFill>
              </a:rPr>
              <a:t>VYBRANÉ ČINNOSTI OKRSKOVÉ VOLEBNÍ KOMISE</a:t>
            </a:r>
          </a:p>
          <a:p>
            <a:pPr algn="ctr"/>
            <a:r>
              <a:rPr lang="cs-CZ" sz="2400" dirty="0">
                <a:solidFill>
                  <a:srgbClr val="006AAF"/>
                </a:solidFill>
              </a:rPr>
              <a:t>PŘI ZJIŠŤOVÁNÍ A ZPRACOVÁNÍ VÝSLEDKŮ VOLEB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489048" y="2196455"/>
            <a:ext cx="8643998" cy="2880320"/>
          </a:xfrm>
        </p:spPr>
        <p:txBody>
          <a:bodyPr/>
          <a:lstStyle/>
          <a:p>
            <a:pPr algn="ctr">
              <a:defRPr/>
            </a:pPr>
            <a:r>
              <a:rPr lang="cs-CZ" sz="3200" dirty="0"/>
              <a:t>Odborné školení </a:t>
            </a:r>
            <a:br>
              <a:rPr lang="cs-CZ" sz="3200" dirty="0"/>
            </a:br>
            <a:r>
              <a:rPr lang="cs-CZ" sz="3200" dirty="0"/>
              <a:t>pověřených zaměstnanců ČSÚ </a:t>
            </a:r>
          </a:p>
          <a:p>
            <a:pPr algn="ctr">
              <a:defRPr/>
            </a:pPr>
            <a:endParaRPr lang="cs-CZ" sz="2400" dirty="0">
              <a:solidFill>
                <a:srgbClr val="A01220"/>
              </a:solidFill>
            </a:endParaRPr>
          </a:p>
          <a:p>
            <a:pPr algn="ctr">
              <a:defRPr/>
            </a:pPr>
            <a:r>
              <a:rPr lang="cs-CZ" sz="3200" dirty="0">
                <a:solidFill>
                  <a:srgbClr val="A01220"/>
                </a:solidFill>
              </a:rPr>
              <a:t>Volby do poslanecké sněmovny parlamentu </a:t>
            </a:r>
            <a:r>
              <a:rPr lang="cs-CZ" sz="3200" dirty="0" err="1">
                <a:solidFill>
                  <a:srgbClr val="A01220"/>
                </a:solidFill>
              </a:rPr>
              <a:t>čr</a:t>
            </a:r>
            <a:endParaRPr lang="cs-CZ" sz="3200" dirty="0">
              <a:solidFill>
                <a:srgbClr val="A01220"/>
              </a:solidFill>
            </a:endParaRPr>
          </a:p>
          <a:p>
            <a:pPr algn="ctr">
              <a:defRPr/>
            </a:pPr>
            <a:r>
              <a:rPr lang="cs-CZ" sz="3200" dirty="0">
                <a:solidFill>
                  <a:srgbClr val="006AAF"/>
                </a:solidFill>
              </a:rPr>
              <a:t>říjen 2021</a:t>
            </a:r>
            <a:br>
              <a:rPr lang="cs-CZ" sz="4800" dirty="0">
                <a:solidFill>
                  <a:srgbClr val="006AAF"/>
                </a:solidFill>
              </a:rPr>
            </a:br>
            <a:r>
              <a:rPr lang="cs-CZ" sz="4800" dirty="0"/>
              <a:t> </a:t>
            </a:r>
            <a:endParaRPr lang="cs-CZ" dirty="0"/>
          </a:p>
        </p:txBody>
      </p:sp>
      <p:sp>
        <p:nvSpPr>
          <p:cNvPr id="8196" name="Zástupný symbol pro text 3"/>
          <p:cNvSpPr>
            <a:spLocks noGrp="1"/>
          </p:cNvSpPr>
          <p:nvPr>
            <p:ph type="body" sz="quarter" idx="13"/>
          </p:nvPr>
        </p:nvSpPr>
        <p:spPr bwMode="auto">
          <a:xfrm>
            <a:off x="3402484" y="6664371"/>
            <a:ext cx="4786346" cy="42862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cs-CZ" b="1" dirty="0"/>
              <a:t>Oddělení zpracování výsledků voleb</a:t>
            </a:r>
          </a:p>
          <a:p>
            <a:pPr algn="ctr">
              <a:spcBef>
                <a:spcPct val="0"/>
              </a:spcBef>
            </a:pPr>
            <a:endParaRPr lang="cs-CZ" altLang="cs-CZ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Posouzení obsahu úřední obálky II.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74734" y="1851805"/>
            <a:ext cx="7848600" cy="4010534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08334" y="2080405"/>
            <a:ext cx="35052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více než jeden hlasovací lístek </a:t>
            </a:r>
          </a:p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(pro jednu nebo různé volební strany)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798733" y="2766205"/>
            <a:ext cx="609600" cy="1524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10800000">
            <a:off x="2798734" y="4513235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198534" y="1980431"/>
            <a:ext cx="1905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lístky spojit, nadepsat „Neplatný hlas“, podpis předsedy,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 označené obálce odložit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408334" y="4137805"/>
            <a:ext cx="3505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prázdná úřední obálka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74734" y="4108013"/>
            <a:ext cx="16957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odložit; zůstává započtena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 počtu odevzdaných obálek</a:t>
            </a:r>
          </a:p>
        </p:txBody>
      </p:sp>
    </p:spTree>
    <p:extLst>
      <p:ext uri="{BB962C8B-B14F-4D97-AF65-F5344CB8AC3E}">
        <p14:creationId xmlns:p14="http://schemas.microsoft.com/office/powerpoint/2010/main" val="28030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342144" y="347243"/>
            <a:ext cx="10009112" cy="759795"/>
          </a:xfrm>
        </p:spPr>
        <p:txBody>
          <a:bodyPr/>
          <a:lstStyle/>
          <a:p>
            <a:pPr algn="ctr"/>
            <a:r>
              <a:rPr lang="cs-CZ" sz="3200" u="sng" dirty="0"/>
              <a:t>Sčítání hlasů celkem a pro jednotlivé volební strany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846106" y="1351740"/>
            <a:ext cx="9215502" cy="444511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0454" y="1190408"/>
            <a:ext cx="953516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Komise spočítá všechny platné HL zařazené do SČÍTÁNÍ HLASŮ</a:t>
            </a:r>
            <a:b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  </a:t>
            </a:r>
            <a:r>
              <a:rPr lang="cs-CZ" sz="2500" u="sng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Počet platných hlasů ve volebním okrsku celkem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46172" y="2743200"/>
            <a:ext cx="80772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Roztřídí tyto HL podle jednotlivých volebních stran</a:t>
            </a:r>
            <a:endParaRPr lang="cs-CZ" sz="2400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493810" y="3200401"/>
            <a:ext cx="8001000" cy="1071563"/>
            <a:chOff x="384" y="2016"/>
            <a:chExt cx="5040" cy="675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4" y="2400"/>
              <a:ext cx="768" cy="2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Č. 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392" y="2400"/>
              <a:ext cx="768" cy="2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Č. 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656" y="2400"/>
              <a:ext cx="768" cy="29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Č. N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768" y="2016"/>
              <a:ext cx="0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lg" len="sm"/>
            </a:ln>
            <a:effectLst/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776" y="2016"/>
              <a:ext cx="0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lg" len="sm"/>
            </a:ln>
            <a:effectLst/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5040" y="2016"/>
              <a:ext cx="0" cy="38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lg" len="sm"/>
            </a:ln>
            <a:effectLst/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544" y="2544"/>
              <a:ext cx="172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cs-CZ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024" y="2256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atd.</a:t>
              </a:r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2164" y="4884558"/>
            <a:ext cx="986509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Sečte HL samostatně pro každou volební stranu</a:t>
            </a:r>
            <a:b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25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  </a:t>
            </a:r>
            <a:r>
              <a:rPr lang="cs-CZ" sz="2500" u="sng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Počet platných hlasů pro danou volební stranu</a:t>
            </a:r>
          </a:p>
          <a:p>
            <a:pPr>
              <a:spcBef>
                <a:spcPts val="0"/>
              </a:spcBef>
            </a:pPr>
            <a:endParaRPr lang="cs-CZ" sz="2400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456210" y="43434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KONTROLA!!!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3317" y="6027558"/>
            <a:ext cx="972108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Součet platných hlasů pro jednotlivé strany </a:t>
            </a:r>
          </a:p>
          <a:p>
            <a:pPr algn="ctr"/>
            <a:r>
              <a:rPr lang="cs-CZ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se musí rovnat celkovému počtu platných hlasů.</a:t>
            </a:r>
          </a:p>
          <a:p>
            <a:pPr algn="ctr"/>
            <a:endParaRPr lang="cs-CZ" sz="2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4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 autoUpdateAnimBg="0"/>
      <p:bldP spid="15" grpId="0" autoUpdateAnimBg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595259"/>
          </a:xfrm>
        </p:spPr>
        <p:txBody>
          <a:bodyPr/>
          <a:lstStyle/>
          <a:p>
            <a:pPr algn="ctr"/>
            <a:r>
              <a:rPr lang="cs-CZ" sz="3200" u="sng" dirty="0"/>
              <a:t>Příprava na sčítání přednostních hlasů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882204" y="1836415"/>
            <a:ext cx="9215502" cy="51840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30276" y="1980431"/>
            <a:ext cx="80772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HL roztříděné podle jednotlivých volebních stran </a:t>
            </a: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roztřídit dále na HL s přednostními hlasy a bez 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22364" y="2844527"/>
            <a:ext cx="0" cy="694184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9019107" y="2840181"/>
            <a:ext cx="201" cy="698529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32124" y="3579633"/>
            <a:ext cx="12192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Č. 2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413724" y="3579633"/>
            <a:ext cx="12192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Č. N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850756" y="3420591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atd.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881362" y="4073051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557762" y="4073051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8739362" y="4073051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302148" y="5364807"/>
            <a:ext cx="533400" cy="94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2546323" y="4035244"/>
            <a:ext cx="6377" cy="1355906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978548" y="5357711"/>
            <a:ext cx="533400" cy="94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4241974" y="4035245"/>
            <a:ext cx="25226" cy="130828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160148" y="5364807"/>
            <a:ext cx="533400" cy="94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9402418" y="4073747"/>
            <a:ext cx="1906" cy="125362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603724" y="4759126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← </a:t>
            </a:r>
            <a:r>
              <a:rPr lang="cs-CZ" sz="2400" dirty="0">
                <a:solidFill>
                  <a:srgbClr val="BD1B21"/>
                </a:solidFill>
                <a:latin typeface="Arial" pitchFamily="34" charset="0"/>
                <a:cs typeface="Arial" pitchFamily="34" charset="0"/>
              </a:rPr>
              <a:t>S přednostními hlasy </a:t>
            </a: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→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770636" y="5724847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← </a:t>
            </a:r>
            <a:r>
              <a:rPr lang="cs-CZ" sz="2400" dirty="0">
                <a:solidFill>
                  <a:srgbClr val="BD1B21"/>
                </a:solidFill>
                <a:latin typeface="Arial" pitchFamily="34" charset="0"/>
                <a:cs typeface="Arial" pitchFamily="34" charset="0"/>
              </a:rPr>
              <a:t>Bez přednostních hlasů </a:t>
            </a: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→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1651174" y="4564286"/>
            <a:ext cx="533400" cy="944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386260" y="6444927"/>
            <a:ext cx="8928992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2200" b="1" dirty="0">
                <a:solidFill>
                  <a:srgbClr val="A01220"/>
                </a:solidFill>
                <a:latin typeface="Arial" pitchFamily="34" charset="0"/>
                <a:cs typeface="Arial" pitchFamily="34" charset="0"/>
              </a:rPr>
              <a:t>Komise pokračuje vyhodnocením a zápisem přednostních hlasů. 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50945" y="1168108"/>
            <a:ext cx="10027220" cy="10917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Na hlasovacím lístku mají být </a:t>
            </a:r>
            <a:r>
              <a:rPr lang="cs-CZ" sz="2000" b="1" u="sng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maximálně 4 přednostní hlasy </a:t>
            </a:r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(kroužky)</a:t>
            </a:r>
          </a:p>
          <a:p>
            <a:r>
              <a:rPr lang="cs-CZ" sz="2000" i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(volič přednostní hlasy vyznačí zakroužkováním pořadového čísla kandidáta)</a:t>
            </a:r>
          </a:p>
          <a:p>
            <a:endParaRPr lang="cs-CZ" sz="2000" b="1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5418708" y="5067483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(1 až 4 kroužky)</a:t>
            </a:r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3879273" y="2854035"/>
            <a:ext cx="4819" cy="686929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lg" len="sm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74292" y="3542553"/>
            <a:ext cx="12192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dirty="0">
                <a:solidFill>
                  <a:srgbClr val="006AA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Č. 1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5031878" y="3840206"/>
            <a:ext cx="27432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3291062" y="4579853"/>
            <a:ext cx="533400" cy="944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8485908" y="4579853"/>
            <a:ext cx="533400" cy="944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b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1400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543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9" grpId="0" animBg="1"/>
      <p:bldP spid="14" grpId="0"/>
      <p:bldP spid="31" grpId="0"/>
      <p:bldP spid="32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1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82204" y="5364807"/>
            <a:ext cx="7776864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neoznačil předepsaným způsobem žádného kandidáta.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2204" y="5896572"/>
            <a:ext cx="7806034" cy="4882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ŽÁDNÉ PŘEDNOSTNÍ HLASY nebudou kandidátům započteny.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53034" y="6344797"/>
            <a:ext cx="9750250" cy="5565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15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Komise žádné přednostní hlasy (čárky) nikomu NEZAPISUJE!</a:t>
            </a:r>
          </a:p>
          <a:p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Hlasovací lístek znamená HLAS PRO STRANU, ale bez přednostních hlasů pro kandidáty.</a:t>
            </a:r>
            <a:r>
              <a:rPr lang="cs-CZ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2" y="796706"/>
            <a:ext cx="6130316" cy="439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6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2" y="796706"/>
            <a:ext cx="6130316" cy="4396376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2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5411" y="5402088"/>
            <a:ext cx="8335813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označil předepsaným způsobem 4 kandidáty.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62570" y="5724847"/>
            <a:ext cx="9937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budou započteny označeným kandidátům č. 1, 4, 6 a 34.</a:t>
            </a:r>
          </a:p>
          <a:p>
            <a:endParaRPr lang="cs-CZ" sz="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48296" y="6147370"/>
            <a:ext cx="9505056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pro kandidáty č. 1, 4, 6 a 34 jsou platné, protože označení bylo provedeno předepsaným způsobem a počet označených kandidátů nepřekročil počet čtyř možných udělených přednostních hlasů. </a:t>
            </a:r>
            <a:endParaRPr lang="cs-CZ" sz="155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2256316" y="2442447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243255" y="3339337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242692" y="4966258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256316" y="3944691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521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2" y="796706"/>
            <a:ext cx="6130316" cy="4396376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82204" y="5289698"/>
            <a:ext cx="7776864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označil předepsaným způsobem 1 kandidáta.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10196" y="5652839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 bude započten pouze označenému kandidátu č. 2.</a:t>
            </a:r>
            <a:endParaRPr lang="cs-CZ" sz="15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82204" y="6052949"/>
            <a:ext cx="9174093" cy="7920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 pro kandidáta č. 2 je platný, protože označení bylo provedeno předepsaným způsobem </a:t>
            </a:r>
          </a:p>
          <a:p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počet označených kandidátů nepřekročil počet čtyř možných udělených přednostních hlasů. </a:t>
            </a:r>
            <a:b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Komise nikomu dalšímu žádné přednostní hlasy (čárky) nezapisuje! </a:t>
            </a:r>
          </a:p>
        </p:txBody>
      </p:sp>
      <p:sp>
        <p:nvSpPr>
          <p:cNvPr id="11" name="Ovál 10"/>
          <p:cNvSpPr/>
          <p:nvPr/>
        </p:nvSpPr>
        <p:spPr>
          <a:xfrm>
            <a:off x="2244742" y="2732785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980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083" y="825191"/>
            <a:ext cx="6129234" cy="4395600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4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753989" y="5708004"/>
            <a:ext cx="100272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budou započteny pouze označeným kandidátům č. 1, 3 a 5.</a:t>
            </a:r>
          </a:p>
          <a:p>
            <a:r>
              <a:rPr lang="cs-CZ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Odvolaným kandidátům se přednostní hlasy (čárky) nezapisují.</a:t>
            </a:r>
          </a:p>
          <a:p>
            <a:endParaRPr lang="cs-CZ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43537" y="6300911"/>
            <a:ext cx="9543723" cy="11521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pro kandidáty č. 1, 3 a 5 jsou platné, protože označení bylo provedeno předepsaným způsobem a celkový počet označených kandidátů nepřekročil počet čtyř možných udělených přednostních hlasů. Komise nikomu dalšímu žádné přednostní hlasy (čárky) nezapisuje!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34579" y="5292799"/>
            <a:ext cx="9145016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označil předepsaným způsobem 4 kandidáty.</a:t>
            </a:r>
          </a:p>
          <a:p>
            <a:r>
              <a:rPr lang="cs-CZ" sz="16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O kandidátovi č. 7 je ve volební místnosti vyvěšena informace, že jde o odvolaného kandidáta. </a:t>
            </a:r>
          </a:p>
        </p:txBody>
      </p:sp>
      <p:sp>
        <p:nvSpPr>
          <p:cNvPr id="14" name="Ovál 13"/>
          <p:cNvSpPr/>
          <p:nvPr/>
        </p:nvSpPr>
        <p:spPr>
          <a:xfrm>
            <a:off x="2243806" y="2444676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243806" y="3649342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2245855" y="3051317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2236881" y="4258977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738961" y="4259394"/>
            <a:ext cx="1080120" cy="43204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odvolaný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45187" y="4261537"/>
            <a:ext cx="1080120" cy="43204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odvolaný</a:t>
            </a:r>
          </a:p>
        </p:txBody>
      </p:sp>
    </p:spTree>
    <p:extLst>
      <p:ext uri="{BB962C8B-B14F-4D97-AF65-F5344CB8AC3E}">
        <p14:creationId xmlns:p14="http://schemas.microsoft.com/office/powerpoint/2010/main" val="183823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2" y="796706"/>
            <a:ext cx="6130316" cy="4396376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5</a:t>
            </a:r>
            <a:endParaRPr lang="cs-CZ" dirty="0">
              <a:solidFill>
                <a:srgbClr val="006AA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82204" y="5292799"/>
            <a:ext cx="7776864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označil předepsaným způsobem více než 4 kandidáty.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10196" y="5974551"/>
            <a:ext cx="943304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jsou neplatné, </a:t>
            </a:r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protože počet označených kandidátů překročil počet čtyř možných udělených přednostních hlasů. </a:t>
            </a:r>
            <a:b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Komise žádné přednostní hlasy (čárky) nikomu NEZAPISUJE!</a:t>
            </a:r>
            <a:b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Hlasovací lístek znamená HLAS PRO STRANU, ale bez přednostních hlasů pro kandidáty.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810196" y="5652839"/>
            <a:ext cx="7878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ŽÁDNÉ PŘEDNOSTNÍ HLASY nebudou kandidátům započteny.</a:t>
            </a:r>
          </a:p>
        </p:txBody>
      </p:sp>
      <p:sp>
        <p:nvSpPr>
          <p:cNvPr id="12" name="Ovál 11"/>
          <p:cNvSpPr/>
          <p:nvPr/>
        </p:nvSpPr>
        <p:spPr>
          <a:xfrm>
            <a:off x="2255670" y="2435425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242199" y="4957583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2247815" y="3951050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2247815" y="3343033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2245031" y="2739189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3352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083" y="825191"/>
            <a:ext cx="6129234" cy="4395600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6</a:t>
            </a:r>
            <a:endParaRPr lang="cs-CZ" dirty="0">
              <a:solidFill>
                <a:srgbClr val="006AA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94167" y="5186067"/>
            <a:ext cx="9345807" cy="64807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označil předepsaným způsobem 5 kandidátů.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O kandidátovi č. 7 je ve volební místnosti vyvěšena informace, že jde o odvolaného kandidáta</a:t>
            </a:r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10196" y="6012879"/>
            <a:ext cx="950505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Přednostní hlasy jsou neplatné, </a:t>
            </a:r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protože počet označených kandidátů překročil počet čtyř možných udělených přednostních hlasů</a:t>
            </a:r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komise přitom nerozlišuje, zda jde o kandidáty platné či odvolané. Komise žádné přednostní hlasy (čárky) nikomu NEZAPISUJE!</a:t>
            </a:r>
            <a:b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Hlasovací lístek znamená HLAS PRO STRANU, ale bez přednostních hlasů pro kandidáty.</a:t>
            </a:r>
          </a:p>
        </p:txBody>
      </p:sp>
      <p:sp>
        <p:nvSpPr>
          <p:cNvPr id="17" name="Ovál 16"/>
          <p:cNvSpPr/>
          <p:nvPr/>
        </p:nvSpPr>
        <p:spPr>
          <a:xfrm>
            <a:off x="2245988" y="4250682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810196" y="5724847"/>
            <a:ext cx="7878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ŽÁDNÉ PŘEDNOSTNÍ HLASY nebudou kandidátům započteny.</a:t>
            </a:r>
          </a:p>
        </p:txBody>
      </p:sp>
      <p:sp>
        <p:nvSpPr>
          <p:cNvPr id="14" name="Ovál 13"/>
          <p:cNvSpPr/>
          <p:nvPr/>
        </p:nvSpPr>
        <p:spPr>
          <a:xfrm>
            <a:off x="2243818" y="3965067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246577" y="3352581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2243817" y="2776476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2243817" y="2433972"/>
            <a:ext cx="221349" cy="249354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871798" y="4283407"/>
            <a:ext cx="1080120" cy="3600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odvolaný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049430" y="4258978"/>
            <a:ext cx="1080120" cy="3600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odvolaný</a:t>
            </a:r>
          </a:p>
        </p:txBody>
      </p:sp>
    </p:spTree>
    <p:extLst>
      <p:ext uri="{BB962C8B-B14F-4D97-AF65-F5344CB8AC3E}">
        <p14:creationId xmlns:p14="http://schemas.microsoft.com/office/powerpoint/2010/main" val="35713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42" y="796706"/>
            <a:ext cx="6130316" cy="4396376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46106" y="180231"/>
            <a:ext cx="9215502" cy="972000"/>
          </a:xfrm>
        </p:spPr>
        <p:txBody>
          <a:bodyPr/>
          <a:lstStyle/>
          <a:p>
            <a:pPr algn="ctr"/>
            <a:r>
              <a:rPr lang="cs-CZ" sz="3200" dirty="0"/>
              <a:t>Vyhodnocení přednostních hlasů 7</a:t>
            </a:r>
            <a:endParaRPr lang="cs-CZ" dirty="0">
              <a:solidFill>
                <a:srgbClr val="006AA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82204" y="5974551"/>
            <a:ext cx="981119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Nejsou vyznačeny žádné přednostní hlasy, protože vyznačení přednostních hlasů nebylo u žádného</a:t>
            </a:r>
            <a:b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kandidátů provedeno předepsaným způsobem. </a:t>
            </a:r>
            <a:br>
              <a:rPr lang="cs-CZ" sz="155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Komise žádné přednostní hlasy (čárky) nikomu NEZAPISUJE!</a:t>
            </a:r>
          </a:p>
          <a:p>
            <a:r>
              <a:rPr lang="cs-CZ" sz="155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Hlasovací lístek znamená HLAS PRO STRANU, ale bez přednostních hlasů pro kandidáty.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882204" y="5646449"/>
            <a:ext cx="7878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ŽÁDNÉ PŘEDNOSTNÍ HLASY nebudou kandidátům započteny.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2750768" y="4500711"/>
            <a:ext cx="1164916" cy="0"/>
          </a:xfrm>
          <a:prstGeom prst="line">
            <a:avLst/>
          </a:prstGeom>
          <a:ln w="25400">
            <a:solidFill>
              <a:srgbClr val="00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54212" y="5326479"/>
            <a:ext cx="7776864" cy="3600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cs-CZ" sz="20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Volič neoznačil předepsaným způsobem žádného kandidáta.</a:t>
            </a: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9906"/>
              </p:ext>
            </p:extLst>
          </p:nvPr>
        </p:nvGraphicFramePr>
        <p:xfrm>
          <a:off x="2234353" y="3955220"/>
          <a:ext cx="609600" cy="39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500" b="1" u="none" strike="noStrike" baseline="0" dirty="0">
                          <a:solidFill>
                            <a:srgbClr val="0071BC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cs-CZ" sz="2500" b="1" i="0" u="none" strike="noStrike" baseline="0" dirty="0">
                        <a:solidFill>
                          <a:srgbClr val="0071BC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Ovál 20"/>
          <p:cNvSpPr/>
          <p:nvPr/>
        </p:nvSpPr>
        <p:spPr>
          <a:xfrm>
            <a:off x="2098716" y="3055980"/>
            <a:ext cx="1862664" cy="221138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234353" y="4967663"/>
            <a:ext cx="1681331" cy="225419"/>
          </a:xfrm>
          <a:prstGeom prst="rect">
            <a:avLst/>
          </a:prstGeom>
          <a:ln w="31750">
            <a:solidFill>
              <a:srgbClr val="0071B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2285145" y="2945846"/>
            <a:ext cx="1630539" cy="3227"/>
          </a:xfrm>
          <a:prstGeom prst="line">
            <a:avLst/>
          </a:prstGeom>
          <a:ln w="25400">
            <a:solidFill>
              <a:srgbClr val="00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2452140" y="2446278"/>
            <a:ext cx="1570916" cy="254773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2132366" y="3355149"/>
            <a:ext cx="439529" cy="509568"/>
          </a:xfrm>
          <a:prstGeom prst="ellipse">
            <a:avLst/>
          </a:prstGeom>
          <a:ln w="25400">
            <a:solidFill>
              <a:srgbClr val="006AA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025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62124" y="1044327"/>
            <a:ext cx="10513168" cy="5688632"/>
          </a:xfrm>
        </p:spPr>
        <p:txBody>
          <a:bodyPr/>
          <a:lstStyle/>
          <a:p>
            <a:pPr marL="288000">
              <a:spcBef>
                <a:spcPts val="2400"/>
              </a:spcBef>
              <a:buFont typeface="Wingdings" pitchFamily="2" charset="2"/>
              <a:buChar char="§"/>
            </a:pPr>
            <a:r>
              <a:rPr lang="cs-CZ" sz="2500" b="1" dirty="0"/>
              <a:t>Okrsková volební komise (OVK)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zjistí výsledky hlasování v okrsku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vyhotoví Zápis a předá ho Českému statistickému úřadu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členové komise podpisem Zápisu potvrdí správnost zjištěných výsledků</a:t>
            </a:r>
          </a:p>
          <a:p>
            <a:pPr marL="1008000" lvl="1">
              <a:lnSpc>
                <a:spcPts val="2000"/>
              </a:lnSpc>
              <a:buFont typeface="Wingdings" pitchFamily="2" charset="2"/>
              <a:buChar char="§"/>
            </a:pPr>
            <a:endParaRPr lang="cs-CZ" sz="1000" dirty="0"/>
          </a:p>
          <a:p>
            <a:pPr marL="288000">
              <a:lnSpc>
                <a:spcPts val="3000"/>
              </a:lnSpc>
              <a:buFont typeface="Wingdings" pitchFamily="2" charset="2"/>
              <a:buChar char="§"/>
            </a:pPr>
            <a:r>
              <a:rPr lang="cs-CZ" sz="2500" b="1" dirty="0"/>
              <a:t>Český statistický úřad (ČSÚ)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připraví pro OVK metodické materiály a programové vybavení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převezme od všech komisí výsledky hlasování, zajistí jejich sumarizaci </a:t>
            </a:r>
            <a:br>
              <a:rPr lang="cs-CZ" sz="2200" dirty="0"/>
            </a:br>
            <a:r>
              <a:rPr lang="cs-CZ" sz="2200" dirty="0"/>
              <a:t>a zjištění výsledků voleb v území</a:t>
            </a:r>
          </a:p>
          <a:p>
            <a:pPr marL="1008000" lvl="1">
              <a:lnSpc>
                <a:spcPts val="2000"/>
              </a:lnSpc>
              <a:buFont typeface="Wingdings" pitchFamily="2" charset="2"/>
              <a:buChar char="§"/>
            </a:pPr>
            <a:endParaRPr lang="cs-CZ" sz="2200" b="1" dirty="0"/>
          </a:p>
          <a:p>
            <a:pPr marL="288000">
              <a:lnSpc>
                <a:spcPts val="3000"/>
              </a:lnSpc>
              <a:buFont typeface="Wingdings" pitchFamily="2" charset="2"/>
              <a:buChar char="§"/>
            </a:pPr>
            <a:r>
              <a:rPr lang="cs-CZ" sz="2500" b="1" dirty="0"/>
              <a:t>Základní metodické materiály pro sčítání hlasů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b="1" dirty="0">
                <a:solidFill>
                  <a:srgbClr val="FF0000"/>
                </a:solidFill>
              </a:rPr>
              <a:t>POKYNY</a:t>
            </a:r>
            <a:r>
              <a:rPr lang="cs-CZ" sz="2200" b="1" dirty="0"/>
              <a:t> pro postup okrskových volebních komisí</a:t>
            </a:r>
          </a:p>
          <a:p>
            <a:pPr lvl="1" indent="0">
              <a:buNone/>
            </a:pPr>
            <a:r>
              <a:rPr lang="cs-CZ" sz="2200" i="1" dirty="0"/>
              <a:t>   (v tištěné podobě a elektronicky na volby.cz)</a:t>
            </a:r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prezentace </a:t>
            </a:r>
            <a:r>
              <a:rPr lang="cs-CZ" sz="2200" b="1" dirty="0"/>
              <a:t>Příklady vyhodnocení přednostních hlasů</a:t>
            </a:r>
            <a:endParaRPr lang="cs-CZ" sz="2200" b="1" i="1" dirty="0"/>
          </a:p>
          <a:p>
            <a:pPr marL="1008000" lvl="1">
              <a:buFont typeface="Wingdings" pitchFamily="2" charset="2"/>
              <a:buChar char="§"/>
            </a:pPr>
            <a:r>
              <a:rPr lang="cs-CZ" sz="2200" dirty="0"/>
              <a:t>instruktážní </a:t>
            </a:r>
            <a:r>
              <a:rPr lang="cs-CZ" sz="2200" b="1" dirty="0"/>
              <a:t>videopořad pro OVK </a:t>
            </a:r>
            <a:r>
              <a:rPr lang="cs-CZ" sz="2200" dirty="0"/>
              <a:t>(doplňující materiál)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42244" y="424917"/>
            <a:ext cx="8208912" cy="540351"/>
          </a:xfrm>
        </p:spPr>
        <p:txBody>
          <a:bodyPr/>
          <a:lstStyle/>
          <a:p>
            <a:pPr algn="ctr"/>
            <a:r>
              <a:rPr lang="cs-CZ" sz="3300" u="sng" cap="none" dirty="0"/>
              <a:t>Způsob spolupráce OVK a ČSÚ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569" y="4356695"/>
            <a:ext cx="1827659" cy="271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50156" y="5076775"/>
            <a:ext cx="10069530" cy="2232639"/>
          </a:xfrm>
        </p:spPr>
        <p:txBody>
          <a:bodyPr/>
          <a:lstStyle/>
          <a:p>
            <a:pPr algn="ctr"/>
            <a:r>
              <a:rPr lang="cs-CZ" sz="2500" dirty="0"/>
              <a:t>Další příklady naleznete v prezentaci </a:t>
            </a:r>
            <a:br>
              <a:rPr lang="cs-CZ" sz="2500" dirty="0"/>
            </a:br>
            <a:r>
              <a:rPr lang="cs-CZ" sz="2500" b="1" i="1" dirty="0">
                <a:solidFill>
                  <a:srgbClr val="A01220"/>
                </a:solidFill>
              </a:rPr>
              <a:t>Příklady vyhodnocení přednostních hlasů</a:t>
            </a:r>
            <a:br>
              <a:rPr lang="cs-CZ" sz="2500" b="1" i="1" dirty="0">
                <a:solidFill>
                  <a:srgbClr val="A01220"/>
                </a:solidFill>
              </a:rPr>
            </a:br>
            <a:r>
              <a:rPr lang="cs-CZ" sz="2500" dirty="0"/>
              <a:t>dostupné na www.volby.cz a www.czso.cz </a:t>
            </a:r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50156" y="2988543"/>
            <a:ext cx="10069530" cy="864097"/>
          </a:xfrm>
        </p:spPr>
        <p:txBody>
          <a:bodyPr/>
          <a:lstStyle/>
          <a:p>
            <a:pPr algn="ctr"/>
            <a:r>
              <a:rPr lang="cs-CZ" sz="2500" dirty="0"/>
              <a:t>O platnosti přednostního hlasu rozhoduje </a:t>
            </a:r>
          </a:p>
          <a:p>
            <a:pPr algn="ctr"/>
            <a:r>
              <a:rPr lang="cs-CZ" sz="2500" dirty="0"/>
              <a:t>s konečnou platností komise. </a:t>
            </a:r>
            <a:br>
              <a:rPr lang="cs-CZ" sz="2500" dirty="0"/>
            </a:br>
            <a:r>
              <a:rPr lang="cs-CZ" sz="2500" dirty="0"/>
              <a:t>Ve sporných případech může hlasovat.</a:t>
            </a:r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94738" y="1232642"/>
            <a:ext cx="10069530" cy="1008112"/>
          </a:xfrm>
        </p:spPr>
        <p:txBody>
          <a:bodyPr/>
          <a:lstStyle/>
          <a:p>
            <a:pPr algn="ctr"/>
            <a:r>
              <a:rPr lang="cs-CZ" sz="2500" dirty="0"/>
              <a:t>Za kroužek se považuje i nepovedený, </a:t>
            </a:r>
          </a:p>
          <a:p>
            <a:pPr algn="ctr"/>
            <a:r>
              <a:rPr lang="cs-CZ" sz="2500" dirty="0"/>
              <a:t>nedotažený či přetažený kroužek. </a:t>
            </a:r>
          </a:p>
        </p:txBody>
      </p:sp>
    </p:spTree>
    <p:extLst>
      <p:ext uri="{BB962C8B-B14F-4D97-AF65-F5344CB8AC3E}">
        <p14:creationId xmlns:p14="http://schemas.microsoft.com/office/powerpoint/2010/main" val="268203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297086" y="396255"/>
            <a:ext cx="10099228" cy="811283"/>
          </a:xfrm>
        </p:spPr>
        <p:txBody>
          <a:bodyPr/>
          <a:lstStyle/>
          <a:p>
            <a:pPr algn="ctr"/>
            <a:r>
              <a:rPr lang="cs-CZ" sz="3200" u="sng" dirty="0"/>
              <a:t>Sčítání přednostních hlasů pro jednotlivé kandidáty</a:t>
            </a:r>
            <a:br>
              <a:rPr lang="cs-CZ" sz="2800" dirty="0"/>
            </a:br>
            <a:r>
              <a:rPr lang="cs-CZ" sz="2400" dirty="0"/>
              <a:t>čárkovací metoda na pomocném sčítacím archu - doporučeno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62" y="1476375"/>
            <a:ext cx="9448477" cy="516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8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244458" y="449068"/>
            <a:ext cx="10204484" cy="902671"/>
          </a:xfrm>
        </p:spPr>
        <p:txBody>
          <a:bodyPr/>
          <a:lstStyle/>
          <a:p>
            <a:pPr algn="ctr"/>
            <a:r>
              <a:rPr lang="cs-CZ" sz="3200" u="sng" dirty="0"/>
              <a:t>Sčítání přednostních hlasů pro jednotlivé kandidáty</a:t>
            </a:r>
            <a:br>
              <a:rPr lang="cs-CZ" sz="3200" u="sng" dirty="0"/>
            </a:br>
            <a:r>
              <a:rPr lang="cs-CZ" sz="2400" dirty="0"/>
              <a:t>čárkovací metoda na vyčleněném hlasovacím lístku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418798" y="2351871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680" y="1351739"/>
            <a:ext cx="6856040" cy="58862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7391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4" y="1144052"/>
            <a:ext cx="7378692" cy="483022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Vyplnění oddílu II. v tiskopisu T/4a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10" name="Text Box 1037"/>
          <p:cNvSpPr txBox="1">
            <a:spLocks noChangeArrowheads="1"/>
          </p:cNvSpPr>
          <p:nvPr/>
        </p:nvSpPr>
        <p:spPr bwMode="auto">
          <a:xfrm>
            <a:off x="1722408" y="5974280"/>
            <a:ext cx="7512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dirty="0">
                <a:solidFill>
                  <a:srgbClr val="FF0000"/>
                </a:solidFill>
                <a:sym typeface="Wingdings" pitchFamily="2" charset="2"/>
              </a:rPr>
              <a:t>              </a:t>
            </a:r>
            <a:r>
              <a:rPr lang="cs-CZ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listy Přílohy č. 1 (3 listy = 3 Přílohy)</a:t>
            </a:r>
          </a:p>
        </p:txBody>
      </p:sp>
      <p:sp>
        <p:nvSpPr>
          <p:cNvPr id="13" name="Oval 1035"/>
          <p:cNvSpPr>
            <a:spLocks noChangeArrowheads="1"/>
          </p:cNvSpPr>
          <p:nvPr/>
        </p:nvSpPr>
        <p:spPr bwMode="auto">
          <a:xfrm>
            <a:off x="5994772" y="1404367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029"/>
          <p:cNvSpPr>
            <a:spLocks noChangeArrowheads="1"/>
          </p:cNvSpPr>
          <p:nvPr/>
        </p:nvSpPr>
        <p:spPr bwMode="auto">
          <a:xfrm>
            <a:off x="7661500" y="4140671"/>
            <a:ext cx="1219200" cy="381000"/>
          </a:xfrm>
          <a:prstGeom prst="wedgeEllipseCallout">
            <a:avLst>
              <a:gd name="adj1" fmla="val 61197"/>
              <a:gd name="adj2" fmla="val 195000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15" name="Text Box 1028"/>
          <p:cNvSpPr txBox="1">
            <a:spLocks noChangeArrowheads="1"/>
          </p:cNvSpPr>
          <p:nvPr/>
        </p:nvSpPr>
        <p:spPr bwMode="auto">
          <a:xfrm>
            <a:off x="9063128" y="4998677"/>
            <a:ext cx="150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SOUČET</a:t>
            </a:r>
          </a:p>
        </p:txBody>
      </p:sp>
      <p:sp>
        <p:nvSpPr>
          <p:cNvPr id="18" name="Oval 1036"/>
          <p:cNvSpPr>
            <a:spLocks noChangeArrowheads="1"/>
          </p:cNvSpPr>
          <p:nvPr/>
        </p:nvSpPr>
        <p:spPr bwMode="auto">
          <a:xfrm>
            <a:off x="4054123" y="5365886"/>
            <a:ext cx="278505" cy="27741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036"/>
          <p:cNvSpPr>
            <a:spLocks noChangeArrowheads="1"/>
          </p:cNvSpPr>
          <p:nvPr/>
        </p:nvSpPr>
        <p:spPr bwMode="auto">
          <a:xfrm>
            <a:off x="2550718" y="5370005"/>
            <a:ext cx="278505" cy="27741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Oval 1036"/>
          <p:cNvSpPr>
            <a:spLocks noChangeArrowheads="1"/>
          </p:cNvSpPr>
          <p:nvPr/>
        </p:nvSpPr>
        <p:spPr bwMode="auto">
          <a:xfrm>
            <a:off x="1838145" y="5374124"/>
            <a:ext cx="278505" cy="27741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8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3" grpId="0" animBg="1"/>
      <p:bldP spid="14" grpId="0" animBg="1" autoUpdateAnimBg="0"/>
      <p:bldP spid="15" grpId="0" autoUpdateAnimBg="0"/>
      <p:bldP spid="18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260" y="1237207"/>
            <a:ext cx="8165335" cy="4946104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94933" y="449068"/>
            <a:ext cx="9503534" cy="972000"/>
          </a:xfrm>
        </p:spPr>
        <p:txBody>
          <a:bodyPr/>
          <a:lstStyle/>
          <a:p>
            <a:pPr algn="ctr"/>
            <a:r>
              <a:rPr lang="cs-CZ" sz="3200" u="sng" dirty="0"/>
              <a:t>Vyplnění Přílohy č. 1 k tiskopisu T/4a – 1. část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528662" y="6346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SOUČET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571611" y="4784478"/>
            <a:ext cx="1800200" cy="360040"/>
          </a:xfrm>
          <a:prstGeom prst="rect">
            <a:avLst/>
          </a:prstGeom>
          <a:noFill/>
          <a:ln w="50800"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981907" y="4842398"/>
            <a:ext cx="1656184" cy="803099"/>
          </a:xfrm>
          <a:prstGeom prst="rect">
            <a:avLst/>
          </a:prstGeom>
          <a:noFill/>
          <a:ln w="50800"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8595462" y="5645497"/>
            <a:ext cx="914400" cy="457200"/>
          </a:xfrm>
          <a:prstGeom prst="wedgeEllipseCallout">
            <a:avLst>
              <a:gd name="adj1" fmla="val -56250"/>
              <a:gd name="adj2" fmla="val 102431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cs-CZ" sz="2400" b="0">
              <a:solidFill>
                <a:schemeClr val="tx1"/>
              </a:solidFill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9030512" y="1941656"/>
            <a:ext cx="297258" cy="25202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 autoUpdateAnimBg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50" y="1202737"/>
            <a:ext cx="6879701" cy="5530222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Vyplnění Přílohy č. 1 k tiskopisu T/4a – 2. část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846106" y="1280302"/>
            <a:ext cx="9215502" cy="5429288"/>
          </a:xfrm>
        </p:spPr>
        <p:txBody>
          <a:bodyPr/>
          <a:lstStyle/>
          <a:p>
            <a:endParaRPr lang="cs-CZ" dirty="0"/>
          </a:p>
          <a:p>
            <a:endParaRPr lang="cs-CZ" sz="2200" dirty="0"/>
          </a:p>
          <a:p>
            <a:endParaRPr lang="cs-CZ" sz="2200" dirty="0"/>
          </a:p>
        </p:txBody>
      </p:sp>
      <p:sp>
        <p:nvSpPr>
          <p:cNvPr id="17" name="Obdélník 16"/>
          <p:cNvSpPr/>
          <p:nvPr/>
        </p:nvSpPr>
        <p:spPr>
          <a:xfrm>
            <a:off x="7796117" y="2124447"/>
            <a:ext cx="849280" cy="304939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4177518" y="5213673"/>
            <a:ext cx="2719747" cy="3118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6473754" y="5207457"/>
            <a:ext cx="548066" cy="162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H="1">
            <a:off x="8344184" y="5161582"/>
            <a:ext cx="107918" cy="2538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7128056" y="5391244"/>
            <a:ext cx="1484967" cy="3101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7423822" y="5851325"/>
            <a:ext cx="1235246" cy="30557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8271343" y="6328244"/>
            <a:ext cx="367411" cy="32669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Oval 19"/>
          <p:cNvSpPr>
            <a:spLocks noChangeArrowheads="1"/>
          </p:cNvSpPr>
          <p:nvPr/>
        </p:nvSpPr>
        <p:spPr bwMode="auto">
          <a:xfrm>
            <a:off x="4284675" y="2628503"/>
            <a:ext cx="297258" cy="25202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524166" y="2118230"/>
            <a:ext cx="949587" cy="308922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258468" y="2124447"/>
            <a:ext cx="919050" cy="308922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8" grpId="0" animBg="1"/>
      <p:bldP spid="29" grpId="0" animBg="1"/>
      <p:bldP spid="30" grpId="0" animBg="1"/>
      <p:bldP spid="32" grpId="0" animBg="1"/>
      <p:bldP spid="31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70" y="1052286"/>
            <a:ext cx="7060663" cy="5032601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Vyplnění oddílu III. tiskopisu T/4a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1449042" y="1368363"/>
            <a:ext cx="297258" cy="25202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2694760" y="1200700"/>
            <a:ext cx="297258" cy="25202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23959" y="2743057"/>
            <a:ext cx="2984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JMÉNO A PŘÍJMENÍ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721149" y="3245252"/>
            <a:ext cx="2984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časová identifikace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149811" y="3627323"/>
            <a:ext cx="51125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JMÉNO, PŘÍJMENÍ 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podpis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zapisovatele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8409" y="6084887"/>
            <a:ext cx="105312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000">
              <a:spcBef>
                <a:spcPts val="0"/>
              </a:spcBef>
            </a:pPr>
            <a:r>
              <a:rPr lang="cs-CZ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všichni členové komise mají právo hlasovat</a:t>
            </a:r>
          </a:p>
          <a:p>
            <a:pPr marL="180000"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k podpisům se u všech členů komise doplňují jména a příjmení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364464" y="5215944"/>
            <a:ext cx="7507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JMÉNA, PŘÍJMENÍ 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podpisy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ostatních členů komise</a:t>
            </a:r>
          </a:p>
        </p:txBody>
      </p:sp>
    </p:spTree>
    <p:extLst>
      <p:ext uri="{BB962C8B-B14F-4D97-AF65-F5344CB8AC3E}">
        <p14:creationId xmlns:p14="http://schemas.microsoft.com/office/powerpoint/2010/main" val="25865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utoUpdateAnimBg="0"/>
      <p:bldP spid="22" grpId="0" autoUpdateAnimBg="0"/>
      <p:bldP spid="23" grpId="0" autoUpdateAnimBg="0"/>
      <p:bldP spid="24" grpId="0"/>
      <p:bldP spid="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38" y="2038004"/>
            <a:ext cx="8362628" cy="3259281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2124" y="684287"/>
            <a:ext cx="9577064" cy="13698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Komise podepíše také </a:t>
            </a:r>
            <a:r>
              <a:rPr lang="cs-CZ" sz="2400" b="1" u="sng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všechny listy Přílohy č. 1</a:t>
            </a:r>
          </a:p>
          <a:p>
            <a:r>
              <a:rPr lang="cs-CZ" sz="2400" b="1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(podepíše tedy tolikrát, kolik volebních stran získalo platné hlasy)</a:t>
            </a:r>
            <a:endParaRPr lang="cs-CZ" sz="2000" u="sng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-8937" y="5390898"/>
            <a:ext cx="105312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8000" indent="-288000">
              <a:spcBef>
                <a:spcPts val="0"/>
              </a:spcBef>
              <a:buFontTx/>
              <a:buChar char="-"/>
            </a:pPr>
            <a:r>
              <a:rPr lang="cs-CZ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všichni členové komise mají právo hlasovat </a:t>
            </a:r>
          </a:p>
          <a:p>
            <a:pPr marL="457200" indent="-288000">
              <a:spcBef>
                <a:spcPts val="0"/>
              </a:spcBef>
              <a:buFontTx/>
              <a:buChar char="-"/>
            </a:pPr>
            <a:r>
              <a:rPr lang="cs-CZ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 podpisům se u všech členů komise doplňují jména a příjmení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40093" y="2094829"/>
            <a:ext cx="3071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časová identifikace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14452" y="441941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JMÉNA, PŘÍJMENÍ 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podpisy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ostatních členů komise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10003" y="2521983"/>
            <a:ext cx="3843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JMÉNO, PŘÍJMENÍ 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podpis</a:t>
            </a:r>
            <a:r>
              <a:rPr lang="cs-C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zapisovatele</a:t>
            </a:r>
          </a:p>
        </p:txBody>
      </p:sp>
    </p:spTree>
    <p:extLst>
      <p:ext uri="{BB962C8B-B14F-4D97-AF65-F5344CB8AC3E}">
        <p14:creationId xmlns:p14="http://schemas.microsoft.com/office/powerpoint/2010/main" val="27952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6" grpId="0"/>
      <p:bldP spid="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234132" y="1800886"/>
            <a:ext cx="10225136" cy="4572033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Na přebírací místo ČSÚ komise přiveze: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b="1" dirty="0"/>
              <a:t>stejnopis zápisu </a:t>
            </a:r>
            <a:r>
              <a:rPr lang="cs-CZ" sz="2500" u="sng" dirty="0">
                <a:solidFill>
                  <a:srgbClr val="FF0000"/>
                </a:solidFill>
              </a:rPr>
              <a:t>podepsaný</a:t>
            </a:r>
            <a:r>
              <a:rPr lang="cs-CZ" sz="2500" dirty="0"/>
              <a:t> zapisovatelem a ostatními členy komise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b="1" dirty="0"/>
              <a:t>všechny listy Přílohy č. 1 </a:t>
            </a:r>
            <a:r>
              <a:rPr lang="cs-CZ" sz="2500" u="sng" dirty="0">
                <a:solidFill>
                  <a:srgbClr val="FF0000"/>
                </a:solidFill>
              </a:rPr>
              <a:t>podepsané</a:t>
            </a:r>
            <a:r>
              <a:rPr lang="cs-CZ" sz="2500" dirty="0"/>
              <a:t> zapisovatelem a ostatními členy komise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b="1" dirty="0"/>
              <a:t>technický nosič </a:t>
            </a:r>
            <a:r>
              <a:rPr lang="cs-CZ" sz="2500" dirty="0"/>
              <a:t>s výsledky hlasování, pokud komise využila počítač (export z programu ČSÚ)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endParaRPr lang="cs-CZ" sz="2500" dirty="0"/>
          </a:p>
          <a:p>
            <a:pPr>
              <a:buFont typeface="Wingdings" pitchFamily="2" charset="2"/>
              <a:buChar char="§"/>
            </a:pPr>
            <a:r>
              <a:rPr lang="cs-CZ" sz="2500" dirty="0"/>
              <a:t>Předávající členové komise budou </a:t>
            </a:r>
            <a:r>
              <a:rPr lang="cs-CZ" sz="2500" b="1" dirty="0"/>
              <a:t>mít u sebe průkaz </a:t>
            </a:r>
            <a:r>
              <a:rPr lang="cs-CZ" sz="2500" dirty="0"/>
              <a:t>člena komise</a:t>
            </a:r>
            <a:br>
              <a:rPr lang="cs-CZ" sz="2500" dirty="0"/>
            </a:br>
            <a:r>
              <a:rPr lang="cs-CZ" sz="2500" dirty="0"/>
              <a:t>   nebo průkaz zapisovatele.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738949" y="432367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Předání zápisu na pracoviště ČSÚ I.</a:t>
            </a:r>
            <a:br>
              <a:rPr lang="cs-CZ" sz="3200" u="sng" dirty="0"/>
            </a:br>
            <a:r>
              <a:rPr lang="cs-CZ" sz="3200" dirty="0"/>
              <a:t>(přebírací místo)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7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414152" y="1476375"/>
            <a:ext cx="9865096" cy="583264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500" dirty="0"/>
              <a:t>Převzetí zápisu - zástupce komise obdrží: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500" dirty="0"/>
              <a:t>opis dat pro komisi </a:t>
            </a:r>
            <a:r>
              <a:rPr lang="cs-CZ" sz="2200" i="1" dirty="0"/>
              <a:t>(zhuštěný, ke kontrole a uložení)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500" dirty="0"/>
              <a:t>protokol o bezchybném převzetí dat do zpracování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500" dirty="0"/>
              <a:t>ústní pokyn k ukončení zasedání ve dnech voleb </a:t>
            </a:r>
            <a:r>
              <a:rPr lang="cs-CZ" sz="2200" i="1" dirty="0"/>
              <a:t>(nedotčen § 52a)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500" dirty="0"/>
              <a:t>Odmítnutí zápisu – zástupce komise obdrží písemně: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500" dirty="0"/>
              <a:t>záznam o odmítnutí (vzor 14)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500" dirty="0"/>
              <a:t>popis chyby/chyb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500" dirty="0"/>
              <a:t>stanovení lhůty pro odstranění chyb</a:t>
            </a:r>
          </a:p>
          <a:p>
            <a:pPr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2500" dirty="0">
                <a:solidFill>
                  <a:srgbClr val="A01220"/>
                </a:solidFill>
              </a:rPr>
              <a:t> Upozornění: kontroly na PM jsou matematicko-logického charakteru</a:t>
            </a:r>
          </a:p>
          <a:p>
            <a:pPr>
              <a:lnSpc>
                <a:spcPct val="100000"/>
              </a:lnSpc>
              <a:buNone/>
            </a:pPr>
            <a:r>
              <a:rPr lang="cs-CZ" sz="2500" dirty="0">
                <a:solidFill>
                  <a:srgbClr val="A01220"/>
                </a:solidFill>
              </a:rPr>
              <a:t>                      a nemohou odhalit všechna pochybení OVK. 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500" b="1" dirty="0">
                <a:solidFill>
                  <a:srgbClr val="A01220"/>
                </a:solidFill>
              </a:rPr>
              <a:t> Za správnost údajů v zápisu odpovídá okrsková volební komise!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738949" y="324247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042988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46138" indent="-32543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338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4038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3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222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71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213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70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u="sng" dirty="0"/>
              <a:t>Předání zápisu na pracoviště ČSÚ II.</a:t>
            </a:r>
            <a:br>
              <a:rPr lang="cs-CZ" sz="3200" u="sng" dirty="0"/>
            </a:br>
            <a:r>
              <a:rPr lang="cs-CZ" sz="3200" dirty="0"/>
              <a:t>(přebírací místo)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89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306140" y="1872631"/>
            <a:ext cx="10513168" cy="5688632"/>
          </a:xfrm>
        </p:spPr>
        <p:txBody>
          <a:bodyPr/>
          <a:lstStyle/>
          <a:p>
            <a:pPr marL="288000">
              <a:spcBef>
                <a:spcPts val="2400"/>
              </a:spcBef>
              <a:buFont typeface="Wingdings" pitchFamily="2" charset="2"/>
              <a:buChar char="§"/>
            </a:pPr>
            <a:r>
              <a:rPr lang="cs-CZ" sz="2500" b="1" dirty="0"/>
              <a:t>Vyhotovení zápisu - </a:t>
            </a:r>
            <a:r>
              <a:rPr lang="cs-CZ" sz="2500" i="1" dirty="0"/>
              <a:t>tiskopis T/4a a jeho Přílohy č. 1</a:t>
            </a:r>
          </a:p>
          <a:p>
            <a:pPr marL="1062900" lvl="1" indent="-342900">
              <a:buFont typeface="Wingdings" panose="05000000000000000000" pitchFamily="2" charset="2"/>
              <a:buChar char="§"/>
            </a:pPr>
            <a:r>
              <a:rPr lang="cs-CZ" sz="2200" b="1" dirty="0"/>
              <a:t>pomocí PC a programu ČSÚ </a:t>
            </a:r>
            <a:r>
              <a:rPr lang="cs-CZ" sz="2200" dirty="0"/>
              <a:t>(</a:t>
            </a:r>
            <a:r>
              <a:rPr lang="cs-CZ" sz="2200" i="1" dirty="0"/>
              <a:t>vytisknutý zápis a USB disk)</a:t>
            </a:r>
            <a:endParaRPr lang="cs-CZ" sz="2200" dirty="0"/>
          </a:p>
          <a:p>
            <a:pPr marL="1062900" lvl="1" indent="-342900">
              <a:buFont typeface="Wingdings" panose="05000000000000000000" pitchFamily="2" charset="2"/>
              <a:buChar char="§"/>
            </a:pPr>
            <a:r>
              <a:rPr lang="cs-CZ" sz="2200" b="1" dirty="0"/>
              <a:t>ruční</a:t>
            </a:r>
            <a:r>
              <a:rPr lang="cs-CZ" sz="2200" dirty="0"/>
              <a:t> (</a:t>
            </a:r>
            <a:r>
              <a:rPr lang="cs-CZ" sz="2200" i="1" dirty="0"/>
              <a:t>vypsat do tiskopisu</a:t>
            </a:r>
            <a:r>
              <a:rPr lang="cs-CZ" sz="2200" dirty="0"/>
              <a:t>) </a:t>
            </a:r>
          </a:p>
          <a:p>
            <a:pPr lvl="1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500" dirty="0"/>
              <a:t>Tiskopis se vyhotovuje </a:t>
            </a:r>
            <a:r>
              <a:rPr lang="cs-CZ" sz="2500" b="1" dirty="0"/>
              <a:t>ve dvou stejnopisech</a:t>
            </a:r>
            <a:br>
              <a:rPr lang="cs-CZ" dirty="0"/>
            </a:br>
            <a:r>
              <a:rPr lang="cs-CZ" sz="2200" dirty="0"/>
              <a:t>        (</a:t>
            </a:r>
            <a:r>
              <a:rPr lang="cs-CZ" sz="2200" i="1" dirty="0"/>
              <a:t>příklad PS viz </a:t>
            </a:r>
            <a:r>
              <a:rPr lang="cs-CZ" sz="2200" i="1" dirty="0">
                <a:solidFill>
                  <a:srgbClr val="006AAF"/>
                </a:solidFill>
              </a:rPr>
              <a:t>str. 26 - 33 v Pokynech pro OVK, včetně listů Přílohy č. 1</a:t>
            </a:r>
            <a:r>
              <a:rPr lang="cs-CZ" sz="2200" i="1" dirty="0"/>
              <a:t>)</a:t>
            </a:r>
            <a:br>
              <a:rPr lang="cs-CZ" sz="2200" i="1" dirty="0"/>
            </a:br>
            <a:r>
              <a:rPr lang="cs-CZ" sz="2000" i="1" dirty="0"/>
              <a:t>        </a:t>
            </a:r>
          </a:p>
          <a:p>
            <a:pPr marL="2880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2500" b="1" dirty="0"/>
              <a:t>Správnost zápisu je potvrzena podepsáním členy OVK</a:t>
            </a:r>
          </a:p>
          <a:p>
            <a:pPr marL="288000">
              <a:buNone/>
            </a:pPr>
            <a:r>
              <a:rPr lang="cs-CZ" sz="2400" dirty="0"/>
              <a:t>       </a:t>
            </a:r>
            <a:r>
              <a:rPr lang="cs-CZ" sz="2200" dirty="0"/>
              <a:t>(</a:t>
            </a:r>
            <a:r>
              <a:rPr lang="cs-CZ" sz="2200" i="1" dirty="0"/>
              <a:t>zkontrolovat zapsané údaje, a to i při tisku z programu na počítači</a:t>
            </a:r>
            <a:r>
              <a:rPr lang="cs-CZ" sz="2200" dirty="0"/>
              <a:t>)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42244" y="540271"/>
            <a:ext cx="8208912" cy="540351"/>
          </a:xfrm>
        </p:spPr>
        <p:txBody>
          <a:bodyPr/>
          <a:lstStyle/>
          <a:p>
            <a:pPr algn="ctr"/>
            <a:r>
              <a:rPr lang="cs-CZ" sz="3300" u="sng" cap="none" dirty="0"/>
              <a:t>Zpracování zápisu o výsledku hlasování</a:t>
            </a:r>
          </a:p>
        </p:txBody>
      </p:sp>
    </p:spTree>
    <p:extLst>
      <p:ext uri="{BB962C8B-B14F-4D97-AF65-F5344CB8AC3E}">
        <p14:creationId xmlns:p14="http://schemas.microsoft.com/office/powerpoint/2010/main" val="164303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954212" y="468263"/>
            <a:ext cx="8786874" cy="703177"/>
          </a:xfrm>
        </p:spPr>
        <p:txBody>
          <a:bodyPr/>
          <a:lstStyle/>
          <a:p>
            <a:pPr algn="ctr"/>
            <a:r>
              <a:rPr lang="cs-CZ" sz="3200" u="sng" cap="none" dirty="0"/>
              <a:t>Ukončení zasedání komise (ve dnech voleb)</a:t>
            </a:r>
          </a:p>
        </p:txBody>
      </p:sp>
      <p:sp>
        <p:nvSpPr>
          <p:cNvPr id="5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666180" y="1548383"/>
            <a:ext cx="9793088" cy="532859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Členové komise vyčkají ve volební místnosti návratu ostatních</a:t>
            </a:r>
            <a:br>
              <a:rPr lang="cs-CZ" sz="2500" dirty="0"/>
            </a:br>
            <a:r>
              <a:rPr lang="cs-CZ" sz="2500" dirty="0"/>
              <a:t>členů z předání zápisu ČSÚ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Ostatní členové OVK si mohou zkontrolovat údaje na Zápisu</a:t>
            </a:r>
            <a:br>
              <a:rPr lang="cs-CZ" sz="2500" dirty="0">
                <a:solidFill>
                  <a:srgbClr val="006AAF"/>
                </a:solidFill>
              </a:rPr>
            </a:br>
            <a:r>
              <a:rPr lang="cs-CZ" sz="2500" dirty="0">
                <a:solidFill>
                  <a:srgbClr val="006AAF"/>
                </a:solidFill>
              </a:rPr>
              <a:t>s údaji na Opisu dat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Promítnou se příp. opravy z PM do druhého stejnopisu zápisu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OVK předá </a:t>
            </a:r>
            <a:r>
              <a:rPr lang="cs-CZ" sz="2500" u="sng" dirty="0"/>
              <a:t>kompletní zapečetěnou volební dokumentaci</a:t>
            </a:r>
            <a:r>
              <a:rPr lang="cs-CZ" sz="2500" dirty="0"/>
              <a:t> </a:t>
            </a:r>
            <a:br>
              <a:rPr lang="cs-CZ" sz="2500" dirty="0"/>
            </a:br>
            <a:r>
              <a:rPr lang="cs-CZ" sz="2500" dirty="0"/>
              <a:t>    do úschovy obecnímu úřadu </a:t>
            </a:r>
            <a:r>
              <a:rPr lang="cs-CZ" sz="2200" dirty="0"/>
              <a:t>(</a:t>
            </a:r>
            <a:r>
              <a:rPr lang="cs-CZ" sz="2200" i="1" dirty="0"/>
              <a:t>viz POKYNY pro </a:t>
            </a:r>
            <a:r>
              <a:rPr lang="cs-CZ" sz="2200" i="1" dirty="0">
                <a:solidFill>
                  <a:srgbClr val="006AAF"/>
                </a:solidFill>
              </a:rPr>
              <a:t>OVK - str. 17</a:t>
            </a:r>
            <a:r>
              <a:rPr lang="cs-CZ" sz="2200" dirty="0">
                <a:solidFill>
                  <a:srgbClr val="006AAF"/>
                </a:solidFill>
              </a:rPr>
              <a:t>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500" dirty="0"/>
              <a:t>Činnost OVK končí 15 dnů po vyhlášení celkových výsledků</a:t>
            </a:r>
            <a:br>
              <a:rPr lang="cs-CZ" sz="2500" dirty="0"/>
            </a:br>
            <a:r>
              <a:rPr lang="cs-CZ" sz="2500" dirty="0"/>
              <a:t>voleb Státní volební komisí </a:t>
            </a:r>
            <a:r>
              <a:rPr lang="cs-CZ" sz="2200" i="1" dirty="0"/>
              <a:t>(pokud neřeší soud)</a:t>
            </a:r>
          </a:p>
        </p:txBody>
      </p:sp>
    </p:spTree>
    <p:extLst>
      <p:ext uri="{BB962C8B-B14F-4D97-AF65-F5344CB8AC3E}">
        <p14:creationId xmlns:p14="http://schemas.microsoft.com/office/powerpoint/2010/main" val="20910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006725" y="3959225"/>
            <a:ext cx="7019925" cy="1441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Děkujeme za pozornost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811283"/>
          </a:xfrm>
        </p:spPr>
        <p:txBody>
          <a:bodyPr/>
          <a:lstStyle/>
          <a:p>
            <a:pPr algn="ctr"/>
            <a:r>
              <a:rPr lang="cs-CZ" sz="3200" u="sng" dirty="0"/>
              <a:t>Zásady práce OVK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06140" y="1116335"/>
            <a:ext cx="10297144" cy="5544616"/>
          </a:xfrm>
        </p:spPr>
        <p:txBody>
          <a:bodyPr/>
          <a:lstStyle/>
          <a:p>
            <a:pPr marL="288000" indent="-288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FF0000"/>
                </a:solidFill>
              </a:rPr>
              <a:t>Nelze poskytovat informace </a:t>
            </a:r>
            <a:r>
              <a:rPr lang="cs-CZ" sz="2200" i="1" dirty="0"/>
              <a:t>(výjimka: počet voličů, kteří hlasovali)</a:t>
            </a:r>
          </a:p>
          <a:p>
            <a:pPr marL="288000" indent="-288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Komise se seznámí s </a:t>
            </a:r>
            <a:r>
              <a:rPr lang="cs-CZ" sz="2500" i="1" dirty="0"/>
              <a:t>(vše k dispozici na volby.cz)</a:t>
            </a:r>
            <a:r>
              <a:rPr lang="cs-CZ" sz="2500" dirty="0"/>
              <a:t>:</a:t>
            </a:r>
          </a:p>
          <a:p>
            <a:pPr marL="809496" lvl="1" indent="-288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71BC"/>
                </a:solidFill>
              </a:rPr>
              <a:t>Pokyny pro OVK</a:t>
            </a:r>
          </a:p>
          <a:p>
            <a:pPr marL="809496" lvl="1" indent="-288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71BC"/>
                </a:solidFill>
              </a:rPr>
              <a:t>prezentací Příklady vyhodnocení přednostních hlasů</a:t>
            </a:r>
          </a:p>
          <a:p>
            <a:pPr marL="809496" lvl="1" indent="-2880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71BC"/>
                </a:solidFill>
              </a:rPr>
              <a:t>instruktážním videopořadem pro OVK</a:t>
            </a:r>
            <a:br>
              <a:rPr lang="cs-CZ" sz="2500" dirty="0"/>
            </a:br>
            <a:r>
              <a:rPr lang="cs-CZ" sz="2500" dirty="0"/>
              <a:t> 	 </a:t>
            </a:r>
          </a:p>
          <a:p>
            <a:pPr marL="288000" indent="-288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Při vyjímání hlasovacích lístků (HL) z úředních obálek kontroluje, zda nejsou „slepené“</a:t>
            </a:r>
          </a:p>
          <a:p>
            <a:pPr marL="288000" indent="-288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Sčítání hlasů </a:t>
            </a:r>
            <a:r>
              <a:rPr lang="cs-CZ" sz="2500" dirty="0">
                <a:solidFill>
                  <a:srgbClr val="FF0000"/>
                </a:solidFill>
              </a:rPr>
              <a:t>neprovádí</a:t>
            </a:r>
            <a:r>
              <a:rPr lang="cs-CZ" sz="2500" dirty="0"/>
              <a:t> jednotliví členové komise </a:t>
            </a:r>
            <a:r>
              <a:rPr lang="cs-CZ" sz="2500" dirty="0">
                <a:solidFill>
                  <a:srgbClr val="FF0000"/>
                </a:solidFill>
              </a:rPr>
              <a:t>samostatně</a:t>
            </a:r>
            <a:r>
              <a:rPr lang="cs-CZ" sz="2500" dirty="0"/>
              <a:t> </a:t>
            </a:r>
            <a:r>
              <a:rPr lang="cs-CZ" sz="2200" i="1" dirty="0"/>
              <a:t>(dohled)</a:t>
            </a:r>
          </a:p>
          <a:p>
            <a:pPr marL="288000" indent="-2880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500" dirty="0"/>
              <a:t>Komise používá při zjišťování výsledků </a:t>
            </a:r>
            <a:r>
              <a:rPr lang="cs-CZ" sz="2500" dirty="0">
                <a:solidFill>
                  <a:srgbClr val="FF0000"/>
                </a:solidFill>
              </a:rPr>
              <a:t>červenou</a:t>
            </a:r>
            <a:r>
              <a:rPr lang="cs-CZ" sz="2500" dirty="0"/>
              <a:t> propisovací tužku</a:t>
            </a:r>
          </a:p>
          <a:p>
            <a:pPr marL="288000" indent="-288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/>
              <a:t>Mezi dny voleb komise zapečetí volební materiály</a:t>
            </a:r>
          </a:p>
          <a:p>
            <a:pPr marL="288000" indent="-288000">
              <a:buFont typeface="Wingdings" pitchFamily="2" charset="2"/>
              <a:buChar char="§"/>
            </a:pPr>
            <a:r>
              <a:rPr lang="cs-CZ" sz="2500" dirty="0"/>
              <a:t>Volební dokumentaci uloží roztříděnou, popsanou a kompletní</a:t>
            </a:r>
          </a:p>
          <a:p>
            <a:pPr marL="288000" indent="-288000">
              <a:buFont typeface="Wingdings" pitchFamily="2" charset="2"/>
              <a:buChar char="§"/>
            </a:pPr>
            <a:endParaRPr lang="cs-CZ" sz="2400" dirty="0"/>
          </a:p>
          <a:p>
            <a:pPr lvl="1"/>
            <a:endParaRPr lang="cs-CZ" sz="2400" dirty="0">
              <a:solidFill>
                <a:srgbClr val="006A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4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02671"/>
          </a:xfrm>
        </p:spPr>
        <p:txBody>
          <a:bodyPr/>
          <a:lstStyle/>
          <a:p>
            <a:pPr algn="ctr"/>
            <a:r>
              <a:rPr lang="cs-CZ" sz="3200" u="sng" dirty="0"/>
              <a:t>Příprava na zjišťování volebních výsledků</a:t>
            </a:r>
          </a:p>
          <a:p>
            <a:pPr algn="ctr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522164" y="1261318"/>
            <a:ext cx="10171236" cy="597569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2500" dirty="0"/>
              <a:t>Zahájení sčítání hlasů v sobotu ve 14:00 hod.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2500" dirty="0">
                <a:solidFill>
                  <a:srgbClr val="006AAF"/>
                </a:solidFill>
              </a:rPr>
              <a:t>Okrsková volební komise:</a:t>
            </a: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postupuje </a:t>
            </a:r>
            <a:r>
              <a:rPr lang="cs-CZ" sz="2500" b="1" dirty="0">
                <a:solidFill>
                  <a:srgbClr val="006AAF"/>
                </a:solidFill>
              </a:rPr>
              <a:t>podle POKYNŮ </a:t>
            </a:r>
            <a:r>
              <a:rPr lang="cs-CZ" sz="2500" dirty="0">
                <a:solidFill>
                  <a:srgbClr val="006AAF"/>
                </a:solidFill>
              </a:rPr>
              <a:t>pro postup okrskových volebních komisí</a:t>
            </a: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připraví hlasovací lístky označené slovem „POMOCNÉ“</a:t>
            </a:r>
            <a:br>
              <a:rPr lang="cs-CZ" sz="2500" dirty="0">
                <a:solidFill>
                  <a:srgbClr val="006AAF"/>
                </a:solidFill>
              </a:rPr>
            </a:br>
            <a:r>
              <a:rPr lang="cs-CZ" sz="2500" dirty="0">
                <a:solidFill>
                  <a:srgbClr val="006AAF"/>
                </a:solidFill>
              </a:rPr>
              <a:t>doporučujeme připravit a využít pomocné </a:t>
            </a:r>
            <a:r>
              <a:rPr lang="cs-CZ" sz="2500" b="1" dirty="0">
                <a:solidFill>
                  <a:srgbClr val="006AAF"/>
                </a:solidFill>
              </a:rPr>
              <a:t>sčítací archy</a:t>
            </a:r>
            <a:endParaRPr lang="cs-CZ" sz="2500" dirty="0">
              <a:solidFill>
                <a:srgbClr val="006AAF"/>
              </a:solidFill>
            </a:endParaRP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zapečetí zbylé hlasovací lístky a nevydané úřední obálky </a:t>
            </a:r>
            <a:r>
              <a:rPr lang="cs-CZ" sz="2200" i="1" dirty="0">
                <a:solidFill>
                  <a:srgbClr val="006AAF"/>
                </a:solidFill>
              </a:rPr>
              <a:t>(odděleně)</a:t>
            </a:r>
          </a:p>
          <a:p>
            <a:pPr marL="288000" indent="-288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zaznamená:</a:t>
            </a:r>
          </a:p>
          <a:p>
            <a:pPr marL="864396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6AAF"/>
                </a:solidFill>
              </a:rPr>
              <a:t>údaj o okrsku a volbách</a:t>
            </a:r>
          </a:p>
          <a:p>
            <a:pPr marL="864396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6AAF"/>
                </a:solidFill>
              </a:rPr>
              <a:t>počátek a ukončení hlasování (odročení, prodloužení, přerušení)</a:t>
            </a:r>
          </a:p>
          <a:p>
            <a:pPr marL="864396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6AAF"/>
                </a:solidFill>
              </a:rPr>
              <a:t>informace o případných stížnostech</a:t>
            </a:r>
          </a:p>
          <a:p>
            <a:pPr marL="864396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rgbClr val="006AAF"/>
                </a:solidFill>
              </a:rPr>
              <a:t>informace o využití přenosné volební schránky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02671"/>
          </a:xfrm>
        </p:spPr>
        <p:txBody>
          <a:bodyPr/>
          <a:lstStyle/>
          <a:p>
            <a:pPr algn="ctr"/>
            <a:r>
              <a:rPr lang="cs-CZ" sz="3200" u="sng" dirty="0"/>
              <a:t>Zjišťování volebních výsledků</a:t>
            </a:r>
          </a:p>
          <a:p>
            <a:pPr algn="ctr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288032" y="1476375"/>
            <a:ext cx="10387260" cy="5832648"/>
          </a:xfrm>
        </p:spPr>
        <p:txBody>
          <a:bodyPr/>
          <a:lstStyle/>
          <a:p>
            <a:r>
              <a:rPr lang="cs-CZ" sz="2400" dirty="0">
                <a:solidFill>
                  <a:srgbClr val="006AAF"/>
                </a:solidFill>
              </a:rPr>
              <a:t> </a:t>
            </a:r>
            <a:r>
              <a:rPr lang="cs-CZ" sz="2500" dirty="0">
                <a:solidFill>
                  <a:srgbClr val="006AAF"/>
                </a:solidFill>
              </a:rPr>
              <a:t>Ze seznamů voličů komise zjistí:</a:t>
            </a:r>
          </a:p>
          <a:p>
            <a:pPr marL="809496" lvl="1" indent="-288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b="1" dirty="0">
                <a:solidFill>
                  <a:srgbClr val="006AAF"/>
                </a:solidFill>
              </a:rPr>
              <a:t>počet osob zapsaných ve výpisech ze seznamů voličů celkem</a:t>
            </a:r>
            <a:br>
              <a:rPr lang="cs-CZ" sz="2500" b="1" dirty="0">
                <a:solidFill>
                  <a:srgbClr val="006AAF"/>
                </a:solidFill>
              </a:rPr>
            </a:br>
            <a:r>
              <a:rPr lang="cs-CZ" sz="2200" i="1" dirty="0">
                <a:solidFill>
                  <a:srgbClr val="006AAF"/>
                </a:solidFill>
              </a:rPr>
              <a:t>(stálý + zvláštní)</a:t>
            </a:r>
          </a:p>
          <a:p>
            <a:pPr marL="809496" lvl="1" indent="-288000"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500" b="1" dirty="0">
                <a:solidFill>
                  <a:srgbClr val="006AAF"/>
                </a:solidFill>
              </a:rPr>
              <a:t>počet vydaných úředních obálek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400" i="1" dirty="0">
                <a:solidFill>
                  <a:srgbClr val="006AAF"/>
                </a:solidFill>
              </a:rPr>
              <a:t>   </a:t>
            </a:r>
            <a:r>
              <a:rPr lang="cs-CZ" sz="2200" i="1" dirty="0">
                <a:solidFill>
                  <a:srgbClr val="006AAF"/>
                </a:solidFill>
              </a:rPr>
              <a:t>(OVK si ve výpisech dohodnutým způsobem označovala)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cs-CZ" sz="2400" i="1" dirty="0">
                <a:solidFill>
                  <a:srgbClr val="006AAF"/>
                </a:solidFill>
              </a:rPr>
              <a:t>-----------------------------------------------------------------------------------------------------</a:t>
            </a:r>
          </a:p>
          <a:p>
            <a:pPr lvl="1"/>
            <a:endParaRPr lang="cs-CZ" sz="2400" i="1" dirty="0">
              <a:solidFill>
                <a:srgbClr val="006AAF"/>
              </a:solidFill>
            </a:endParaRPr>
          </a:p>
          <a:p>
            <a:pPr lvl="1"/>
            <a:endParaRPr lang="cs-CZ" sz="2000" b="1" i="1" dirty="0">
              <a:solidFill>
                <a:srgbClr val="006AAF"/>
              </a:solidFill>
            </a:endParaRPr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450156" y="4644727"/>
            <a:ext cx="10099228" cy="194421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ts val="3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 kern="1200" baseline="0">
                <a:solidFill>
                  <a:srgbClr val="0071B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21496" indent="0" algn="l" defTabSz="1042988" rtl="0" eaLnBrk="1" fontAlgn="base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42990" indent="0" algn="l" defTabSz="1042988" rtl="0" eaLnBrk="1" fontAlgn="base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64485" indent="0" algn="l" defTabSz="1042988" rtl="0" eaLnBrk="1" fontAlgn="base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85980" indent="0" algn="l" defTabSz="1042988" rtl="0" eaLnBrk="1" fontAlgn="base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868222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71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213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70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cs-CZ" sz="2500" dirty="0">
                <a:solidFill>
                  <a:srgbClr val="006AAF"/>
                </a:solidFill>
              </a:rPr>
              <a:t>Komise pokračuje:</a:t>
            </a:r>
          </a:p>
          <a:p>
            <a:pPr marL="3429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otevřením volebních schránek a smísením jejich obsahu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500" dirty="0">
                <a:solidFill>
                  <a:srgbClr val="006AAF"/>
                </a:solidFill>
              </a:rPr>
              <a:t>v případě místního referenda určením pořadí zpracování výsledků</a:t>
            </a:r>
          </a:p>
        </p:txBody>
      </p:sp>
    </p:spTree>
    <p:extLst>
      <p:ext uri="{BB962C8B-B14F-4D97-AF65-F5344CB8AC3E}">
        <p14:creationId xmlns:p14="http://schemas.microsoft.com/office/powerpoint/2010/main" val="96273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68263"/>
            <a:ext cx="9215502" cy="523251"/>
          </a:xfrm>
        </p:spPr>
        <p:txBody>
          <a:bodyPr/>
          <a:lstStyle/>
          <a:p>
            <a:pPr algn="r"/>
            <a:r>
              <a:rPr lang="cs-CZ" sz="3200" u="sng" dirty="0"/>
              <a:t>Třídění obsahu otevřených volebních schránek</a:t>
            </a:r>
          </a:p>
          <a:p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07320" y="1548383"/>
            <a:ext cx="6383808" cy="4824536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26420" y="1836415"/>
            <a:ext cx="2701321" cy="20870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volně vhozené hlasovací lístky (=neplatné)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84060" y="1836638"/>
            <a:ext cx="2707398" cy="20870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jiné písemnosti, různé předměty, neúřední obálky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26420" y="4009094"/>
            <a:ext cx="2701321" cy="20671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při společném konání voleb – úřední obálky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jiné volby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(příp. referendum)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76114" y="4009094"/>
            <a:ext cx="2715344" cy="20671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úřední obálky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 volby do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Poslanecké sněmovny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8391458" y="2970993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8391458" y="5066874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988220" y="3148381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992958" y="4990674"/>
            <a:ext cx="838200" cy="152400"/>
          </a:xfrm>
          <a:prstGeom prst="leftArrow">
            <a:avLst>
              <a:gd name="adj1" fmla="val 50000"/>
              <a:gd name="adj2" fmla="val 137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74142" y="1729504"/>
            <a:ext cx="1676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odložit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 vyznačením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důvodu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neplatnosti 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 označené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obálky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zapečetit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829668" y="2364278"/>
            <a:ext cx="16561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odložit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 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označené 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obálky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2164" y="4433081"/>
            <a:ext cx="137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odložit</a:t>
            </a:r>
            <a:b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zapečetit do volební schránky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875092" y="4619109"/>
            <a:ext cx="15287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spočítat </a:t>
            </a:r>
            <a:b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dále posuzovat jejich obsah</a:t>
            </a:r>
          </a:p>
        </p:txBody>
      </p:sp>
    </p:spTree>
    <p:extLst>
      <p:ext uri="{BB962C8B-B14F-4D97-AF65-F5344CB8AC3E}">
        <p14:creationId xmlns:p14="http://schemas.microsoft.com/office/powerpoint/2010/main" val="4275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utoUpdateAnimBg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759795"/>
          </a:xfrm>
        </p:spPr>
        <p:txBody>
          <a:bodyPr/>
          <a:lstStyle/>
          <a:p>
            <a:pPr algn="ctr"/>
            <a:r>
              <a:rPr lang="cs-CZ" sz="3200" u="sng" dirty="0"/>
              <a:t>Posouzení platnosti hlasovacího lístku</a:t>
            </a:r>
          </a:p>
          <a:p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32514" y="1908423"/>
            <a:ext cx="6629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Neplatný hlasovací lístek</a:t>
            </a:r>
            <a:br>
              <a:rPr lang="cs-CZ" sz="2800" b="1" dirty="0">
                <a:solidFill>
                  <a:srgbClr val="006AAF"/>
                </a:solidFill>
              </a:rPr>
            </a:br>
            <a:r>
              <a:rPr lang="cs-CZ" sz="2200" b="1" dirty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(3 důvody)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27714" y="3580631"/>
            <a:ext cx="2133600" cy="16868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není vložen do úřední obálky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66114" y="3580631"/>
            <a:ext cx="2133600" cy="16868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není na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předepsaném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tiskopise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(vzor vyvěšen ve</a:t>
            </a:r>
            <a:br>
              <a:rPr lang="cs-CZ" sz="18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volební místnosti)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904514" y="3580631"/>
            <a:ext cx="2133600" cy="16868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je přetržený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532914" y="2746623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3094514" y="2822823"/>
            <a:ext cx="7620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437914" y="2822823"/>
            <a:ext cx="533400" cy="685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79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 autoUpdateAnimBg="0"/>
      <p:bldP spid="6" grpId="0" animBg="1" autoUpdateAnimBg="0"/>
      <p:bldP spid="7" grpId="0" animBg="1" autoUpdateAnimBg="0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38949" y="449068"/>
            <a:ext cx="9215502" cy="972000"/>
          </a:xfrm>
        </p:spPr>
        <p:txBody>
          <a:bodyPr/>
          <a:lstStyle/>
          <a:p>
            <a:pPr algn="ctr"/>
            <a:r>
              <a:rPr lang="cs-CZ" sz="3200" u="sng" dirty="0"/>
              <a:t>Posouzení obsahu úřední obálky I.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886" y="1708929"/>
            <a:ext cx="8047262" cy="45720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9286" y="3461529"/>
            <a:ext cx="3505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jeden platný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hlasovací lístek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65486" y="1975629"/>
            <a:ext cx="3505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neplatný hlasovací lístek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55886" y="2318529"/>
            <a:ext cx="609600" cy="1524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894486" y="3842529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331886" y="1897841"/>
            <a:ext cx="15365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odložit mimo plochu do označené obálky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630740" y="3566348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ZAŘADIT</a:t>
            </a:r>
            <a:b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 SČÍTÁNÍ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65486" y="4947429"/>
            <a:ext cx="3505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jeden platný hlasovací lístek a jiné písemnosti</a:t>
            </a: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970686" y="5290329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630740" y="4489366"/>
            <a:ext cx="18924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HL ZAŘADIT DO SČÍTÁNÍ</a:t>
            </a:r>
            <a:r>
              <a:rPr lang="cs-C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 jiné písemnosti odložit do označené obálky</a:t>
            </a:r>
            <a:endParaRPr lang="cs-CZ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utoUpdateAnimBg="0"/>
      <p:bldP spid="13" grpId="0" autoUpdateAnimBg="0"/>
      <p:bldP spid="15" grpId="0" animBg="1"/>
      <p:bldP spid="16" grpId="0" autoUpdateAnimBg="0"/>
    </p:bldLst>
  </p:timing>
</p:sld>
</file>

<file path=ppt/theme/theme1.xml><?xml version="1.0" encoding="utf-8"?>
<a:theme xmlns:a="http://schemas.openxmlformats.org/drawingml/2006/main" name="ČSÚ Prezentace CZ - bíl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ČSÚ Prezentace CZ - bílá</Template>
  <TotalTime>2320</TotalTime>
  <Words>1832</Words>
  <Application>Microsoft Office PowerPoint</Application>
  <PresentationFormat>Vlastní</PresentationFormat>
  <Paragraphs>211</Paragraphs>
  <Slides>31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ČSÚ Prezentace CZ - bílá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SystemService</dc:creator>
  <cp:keywords>Prezentace,modrá,ČSÚ</cp:keywords>
  <cp:lastModifiedBy>Veronika Fričová</cp:lastModifiedBy>
  <cp:revision>245</cp:revision>
  <cp:lastPrinted>2019-03-29T17:47:20Z</cp:lastPrinted>
  <dcterms:created xsi:type="dcterms:W3CDTF">2014-02-12T10:58:56Z</dcterms:created>
  <dcterms:modified xsi:type="dcterms:W3CDTF">2021-09-14T16:50:44Z</dcterms:modified>
</cp:coreProperties>
</file>