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9" r:id="rId2"/>
    <p:sldId id="256" r:id="rId3"/>
    <p:sldId id="257" r:id="rId4"/>
    <p:sldId id="299" r:id="rId5"/>
    <p:sldId id="258" r:id="rId6"/>
    <p:sldId id="273" r:id="rId7"/>
    <p:sldId id="300" r:id="rId8"/>
    <p:sldId id="272" r:id="rId9"/>
    <p:sldId id="301" r:id="rId10"/>
    <p:sldId id="271" r:id="rId11"/>
    <p:sldId id="302" r:id="rId12"/>
    <p:sldId id="270" r:id="rId13"/>
    <p:sldId id="303" r:id="rId14"/>
    <p:sldId id="269" r:id="rId15"/>
    <p:sldId id="308" r:id="rId16"/>
    <p:sldId id="304" r:id="rId17"/>
    <p:sldId id="268" r:id="rId18"/>
    <p:sldId id="307" r:id="rId19"/>
    <p:sldId id="266" r:id="rId20"/>
    <p:sldId id="298" r:id="rId21"/>
    <p:sldId id="267" r:id="rId22"/>
    <p:sldId id="305" r:id="rId23"/>
    <p:sldId id="265" r:id="rId24"/>
    <p:sldId id="297" r:id="rId25"/>
    <p:sldId id="259" r:id="rId26"/>
    <p:sldId id="296" r:id="rId27"/>
    <p:sldId id="264" r:id="rId28"/>
    <p:sldId id="295" r:id="rId29"/>
    <p:sldId id="260" r:id="rId30"/>
    <p:sldId id="306" r:id="rId31"/>
    <p:sldId id="261" r:id="rId32"/>
    <p:sldId id="294" r:id="rId33"/>
    <p:sldId id="263" r:id="rId34"/>
    <p:sldId id="293" r:id="rId35"/>
    <p:sldId id="262" r:id="rId36"/>
    <p:sldId id="292" r:id="rId37"/>
    <p:sldId id="274" r:id="rId38"/>
    <p:sldId id="291" r:id="rId39"/>
    <p:sldId id="275" r:id="rId40"/>
    <p:sldId id="277" r:id="rId41"/>
    <p:sldId id="290" r:id="rId42"/>
    <p:sldId id="276" r:id="rId43"/>
    <p:sldId id="282" r:id="rId44"/>
    <p:sldId id="289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Šrutová Adéla" initials="ŠA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25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27.2.2020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 smtClean="0"/>
            <a:t>28.2.2020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1.3.2020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36BF292-42CA-472E-8293-302B800E4BC7}" type="presOf" srcId="{91358FE4-E086-43BF-B148-C2D7F9B0F89B}" destId="{C18439B5-9B70-4228-97D5-864077C0C344}" srcOrd="0" destOrd="0" presId="urn:microsoft.com/office/officeart/2005/8/layout/chevron1"/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26482406-AFAA-40B6-80D6-57219B073A66}" type="presOf" srcId="{24118A81-DD85-4544-800D-3990273748E0}" destId="{0348D8E2-7105-438C-B1CE-E3D3AD584119}" srcOrd="0" destOrd="0" presId="urn:microsoft.com/office/officeart/2005/8/layout/chevron1"/>
    <dgm:cxn modelId="{1A645E46-4FDC-4EC0-84B6-246816B3A908}" type="presOf" srcId="{413646F1-3752-47FE-A66A-172D900B8F05}" destId="{D9CA7AEE-1AC6-452B-BDC4-0E62BE329976}" srcOrd="0" destOrd="0" presId="urn:microsoft.com/office/officeart/2005/8/layout/chevron1"/>
    <dgm:cxn modelId="{73738111-F173-4C2A-A248-022C6928E358}" type="presOf" srcId="{240CD9A9-4519-4B83-A460-F7B91F9C37F2}" destId="{B5AD382B-571A-4BF9-AD79-5EDFD5F345CA}" srcOrd="0" destOrd="0" presId="urn:microsoft.com/office/officeart/2005/8/layout/chevron1"/>
    <dgm:cxn modelId="{E12B968A-6590-4C51-A362-F72CFE26EC7A}" type="presParOf" srcId="{C18439B5-9B70-4228-97D5-864077C0C344}" destId="{0348D8E2-7105-438C-B1CE-E3D3AD584119}" srcOrd="0" destOrd="0" presId="urn:microsoft.com/office/officeart/2005/8/layout/chevron1"/>
    <dgm:cxn modelId="{F5263AD1-76B8-4F8C-BA59-AC44A4BF7708}" type="presParOf" srcId="{C18439B5-9B70-4228-97D5-864077C0C344}" destId="{314A0A6D-ED74-407C-9673-8FA9D49508F9}" srcOrd="1" destOrd="0" presId="urn:microsoft.com/office/officeart/2005/8/layout/chevron1"/>
    <dgm:cxn modelId="{787445CD-A679-4601-8BA2-A2A9F61CB3CB}" type="presParOf" srcId="{C18439B5-9B70-4228-97D5-864077C0C344}" destId="{D9CA7AEE-1AC6-452B-BDC4-0E62BE329976}" srcOrd="2" destOrd="0" presId="urn:microsoft.com/office/officeart/2005/8/layout/chevron1"/>
    <dgm:cxn modelId="{54B5A208-57B7-4B6D-BD56-C048F2B50A40}" type="presParOf" srcId="{C18439B5-9B70-4228-97D5-864077C0C344}" destId="{D361DFE8-9E48-467F-972F-55A8B8EA4400}" srcOrd="3" destOrd="0" presId="urn:microsoft.com/office/officeart/2005/8/layout/chevron1"/>
    <dgm:cxn modelId="{0C35E97A-AA4C-4923-807E-7EF9CD204EC8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25.3.2020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26.3.2020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27.3.2020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C8167D3A-6409-4139-BD1F-63703FD673A6}" type="presOf" srcId="{240CD9A9-4519-4B83-A460-F7B91F9C37F2}" destId="{B5AD382B-571A-4BF9-AD79-5EDFD5F345CA}" srcOrd="0" destOrd="0" presId="urn:microsoft.com/office/officeart/2005/8/layout/chevron1"/>
    <dgm:cxn modelId="{FBF32873-ADEC-4C80-A675-5F567C275DE9}" type="presOf" srcId="{413646F1-3752-47FE-A66A-172D900B8F05}" destId="{D9CA7AEE-1AC6-452B-BDC4-0E62BE329976}" srcOrd="0" destOrd="0" presId="urn:microsoft.com/office/officeart/2005/8/layout/chevron1"/>
    <dgm:cxn modelId="{95237D0C-4EFA-462B-B48D-DB097FECDF01}" type="presOf" srcId="{24118A81-DD85-4544-800D-3990273748E0}" destId="{0348D8E2-7105-438C-B1CE-E3D3AD584119}" srcOrd="0" destOrd="0" presId="urn:microsoft.com/office/officeart/2005/8/layout/chevron1"/>
    <dgm:cxn modelId="{CD356665-1E66-4320-8B93-8C1C2348A3F7}" type="presOf" srcId="{91358FE4-E086-43BF-B148-C2D7F9B0F89B}" destId="{C18439B5-9B70-4228-97D5-864077C0C344}" srcOrd="0" destOrd="0" presId="urn:microsoft.com/office/officeart/2005/8/layout/chevron1"/>
    <dgm:cxn modelId="{4C388DAA-BAC1-425D-8A30-2621574D6997}" type="presParOf" srcId="{C18439B5-9B70-4228-97D5-864077C0C344}" destId="{0348D8E2-7105-438C-B1CE-E3D3AD584119}" srcOrd="0" destOrd="0" presId="urn:microsoft.com/office/officeart/2005/8/layout/chevron1"/>
    <dgm:cxn modelId="{59019C89-4F38-47DF-8C75-23A7CA00C46D}" type="presParOf" srcId="{C18439B5-9B70-4228-97D5-864077C0C344}" destId="{314A0A6D-ED74-407C-9673-8FA9D49508F9}" srcOrd="1" destOrd="0" presId="urn:microsoft.com/office/officeart/2005/8/layout/chevron1"/>
    <dgm:cxn modelId="{62594525-65BF-4712-950D-BDE8DFF2D7EE}" type="presParOf" srcId="{C18439B5-9B70-4228-97D5-864077C0C344}" destId="{D9CA7AEE-1AC6-452B-BDC4-0E62BE329976}" srcOrd="2" destOrd="0" presId="urn:microsoft.com/office/officeart/2005/8/layout/chevron1"/>
    <dgm:cxn modelId="{5D829EE9-988E-47F5-9A5D-D30063A310E2}" type="presParOf" srcId="{C18439B5-9B70-4228-97D5-864077C0C344}" destId="{D361DFE8-9E48-467F-972F-55A8B8EA4400}" srcOrd="3" destOrd="0" presId="urn:microsoft.com/office/officeart/2005/8/layout/chevron1"/>
    <dgm:cxn modelId="{4FA0BF57-0E55-4FB1-A85E-61EBA27C3C23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28.3.2020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30.3.2020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31.3.2020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8C25CA4-133A-48CA-AB93-DF7CC0321E77}" type="presOf" srcId="{91358FE4-E086-43BF-B148-C2D7F9B0F89B}" destId="{C18439B5-9B70-4228-97D5-864077C0C344}" srcOrd="0" destOrd="0" presId="urn:microsoft.com/office/officeart/2005/8/layout/chevron1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024C157B-7D59-4111-B5E0-AABF62E423C7}" type="presOf" srcId="{413646F1-3752-47FE-A66A-172D900B8F05}" destId="{D9CA7AEE-1AC6-452B-BDC4-0E62BE329976}" srcOrd="0" destOrd="0" presId="urn:microsoft.com/office/officeart/2005/8/layout/chevron1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3CC28027-33A1-4BE6-8211-9ADFB2EB3E80}" type="presOf" srcId="{24118A81-DD85-4544-800D-3990273748E0}" destId="{0348D8E2-7105-438C-B1CE-E3D3AD584119}" srcOrd="0" destOrd="0" presId="urn:microsoft.com/office/officeart/2005/8/layout/chevron1"/>
    <dgm:cxn modelId="{0E28369E-B76D-4E25-B719-84B31565F874}" type="presOf" srcId="{240CD9A9-4519-4B83-A460-F7B91F9C37F2}" destId="{B5AD382B-571A-4BF9-AD79-5EDFD5F345CA}" srcOrd="0" destOrd="0" presId="urn:microsoft.com/office/officeart/2005/8/layout/chevron1"/>
    <dgm:cxn modelId="{7C8AEC32-CD90-4379-901F-EDB0627FEAAA}" type="presParOf" srcId="{C18439B5-9B70-4228-97D5-864077C0C344}" destId="{0348D8E2-7105-438C-B1CE-E3D3AD584119}" srcOrd="0" destOrd="0" presId="urn:microsoft.com/office/officeart/2005/8/layout/chevron1"/>
    <dgm:cxn modelId="{A2B7B1D4-3B25-4085-9DC9-2B60C65F1035}" type="presParOf" srcId="{C18439B5-9B70-4228-97D5-864077C0C344}" destId="{314A0A6D-ED74-407C-9673-8FA9D49508F9}" srcOrd="1" destOrd="0" presId="urn:microsoft.com/office/officeart/2005/8/layout/chevron1"/>
    <dgm:cxn modelId="{7558DF2B-1BDF-487D-998A-E67C11BC2CAF}" type="presParOf" srcId="{C18439B5-9B70-4228-97D5-864077C0C344}" destId="{D9CA7AEE-1AC6-452B-BDC4-0E62BE329976}" srcOrd="2" destOrd="0" presId="urn:microsoft.com/office/officeart/2005/8/layout/chevron1"/>
    <dgm:cxn modelId="{B6DE4452-2C54-4798-9DE5-B8D7B3A03571}" type="presParOf" srcId="{C18439B5-9B70-4228-97D5-864077C0C344}" destId="{D361DFE8-9E48-467F-972F-55A8B8EA4400}" srcOrd="3" destOrd="0" presId="urn:microsoft.com/office/officeart/2005/8/layout/chevron1"/>
    <dgm:cxn modelId="{739DC8B7-50B9-4354-B098-20C76320E591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1.4.2020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2.4.2020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3.4.2020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8C38FDD1-DAF7-4D48-9D64-E75B1F696308}" type="presOf" srcId="{24118A81-DD85-4544-800D-3990273748E0}" destId="{0348D8E2-7105-438C-B1CE-E3D3AD584119}" srcOrd="0" destOrd="0" presId="urn:microsoft.com/office/officeart/2005/8/layout/chevron1"/>
    <dgm:cxn modelId="{F02DE513-4ACA-42B3-9F44-2250AD647E69}" type="presOf" srcId="{91358FE4-E086-43BF-B148-C2D7F9B0F89B}" destId="{C18439B5-9B70-4228-97D5-864077C0C344}" srcOrd="0" destOrd="0" presId="urn:microsoft.com/office/officeart/2005/8/layout/chevron1"/>
    <dgm:cxn modelId="{AC8250E7-3EA5-4F61-9A66-93AB45B440C0}" type="presOf" srcId="{240CD9A9-4519-4B83-A460-F7B91F9C37F2}" destId="{B5AD382B-571A-4BF9-AD79-5EDFD5F345CA}" srcOrd="0" destOrd="0" presId="urn:microsoft.com/office/officeart/2005/8/layout/chevron1"/>
    <dgm:cxn modelId="{19146F69-BDD9-4B57-B8B0-BD996DC6DBB7}" type="presOf" srcId="{413646F1-3752-47FE-A66A-172D900B8F05}" destId="{D9CA7AEE-1AC6-452B-BDC4-0E62BE329976}" srcOrd="0" destOrd="0" presId="urn:microsoft.com/office/officeart/2005/8/layout/chevron1"/>
    <dgm:cxn modelId="{D63C3B13-1B2D-4AC5-A041-7E1FEABFD044}" type="presParOf" srcId="{C18439B5-9B70-4228-97D5-864077C0C344}" destId="{0348D8E2-7105-438C-B1CE-E3D3AD584119}" srcOrd="0" destOrd="0" presId="urn:microsoft.com/office/officeart/2005/8/layout/chevron1"/>
    <dgm:cxn modelId="{E5EF0A2A-DE27-4558-BF49-08B7A265AC7E}" type="presParOf" srcId="{C18439B5-9B70-4228-97D5-864077C0C344}" destId="{314A0A6D-ED74-407C-9673-8FA9D49508F9}" srcOrd="1" destOrd="0" presId="urn:microsoft.com/office/officeart/2005/8/layout/chevron1"/>
    <dgm:cxn modelId="{24CFA2DC-2C8C-4619-B714-5193A061BA3B}" type="presParOf" srcId="{C18439B5-9B70-4228-97D5-864077C0C344}" destId="{D9CA7AEE-1AC6-452B-BDC4-0E62BE329976}" srcOrd="2" destOrd="0" presId="urn:microsoft.com/office/officeart/2005/8/layout/chevron1"/>
    <dgm:cxn modelId="{9269D945-8FDE-4783-B0BB-F2E8C01E8F70}" type="presParOf" srcId="{C18439B5-9B70-4228-97D5-864077C0C344}" destId="{D361DFE8-9E48-467F-972F-55A8B8EA4400}" srcOrd="3" destOrd="0" presId="urn:microsoft.com/office/officeart/2005/8/layout/chevron1"/>
    <dgm:cxn modelId="{EBE475BD-10D0-41F3-8BBA-66606358B8DD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4.4.2020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6.4.2020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7.4.2020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2A0F847E-E873-4314-B84D-4EB2B2A3357C}" type="presOf" srcId="{413646F1-3752-47FE-A66A-172D900B8F05}" destId="{D9CA7AEE-1AC6-452B-BDC4-0E62BE329976}" srcOrd="0" destOrd="0" presId="urn:microsoft.com/office/officeart/2005/8/layout/chevron1"/>
    <dgm:cxn modelId="{E3F71E5D-6D50-4218-950D-B30C14A83766}" type="presOf" srcId="{240CD9A9-4519-4B83-A460-F7B91F9C37F2}" destId="{B5AD382B-571A-4BF9-AD79-5EDFD5F345CA}" srcOrd="0" destOrd="0" presId="urn:microsoft.com/office/officeart/2005/8/layout/chevron1"/>
    <dgm:cxn modelId="{37FDB1D5-3838-40E5-80E8-BE206678AE03}" type="presOf" srcId="{24118A81-DD85-4544-800D-3990273748E0}" destId="{0348D8E2-7105-438C-B1CE-E3D3AD584119}" srcOrd="0" destOrd="0" presId="urn:microsoft.com/office/officeart/2005/8/layout/chevron1"/>
    <dgm:cxn modelId="{67F2FA9C-5B5F-4F0D-8952-39BD6348FECF}" type="presOf" srcId="{91358FE4-E086-43BF-B148-C2D7F9B0F89B}" destId="{C18439B5-9B70-4228-97D5-864077C0C344}" srcOrd="0" destOrd="0" presId="urn:microsoft.com/office/officeart/2005/8/layout/chevron1"/>
    <dgm:cxn modelId="{80C7C88D-0B4D-4904-9ACE-41D0B5F0D359}" type="presParOf" srcId="{C18439B5-9B70-4228-97D5-864077C0C344}" destId="{0348D8E2-7105-438C-B1CE-E3D3AD584119}" srcOrd="0" destOrd="0" presId="urn:microsoft.com/office/officeart/2005/8/layout/chevron1"/>
    <dgm:cxn modelId="{A39167FA-4AD5-4B9B-87F0-81D3D1E7838E}" type="presParOf" srcId="{C18439B5-9B70-4228-97D5-864077C0C344}" destId="{314A0A6D-ED74-407C-9673-8FA9D49508F9}" srcOrd="1" destOrd="0" presId="urn:microsoft.com/office/officeart/2005/8/layout/chevron1"/>
    <dgm:cxn modelId="{569C41BC-0DE1-4D24-A1C8-4637902DC1D3}" type="presParOf" srcId="{C18439B5-9B70-4228-97D5-864077C0C344}" destId="{D9CA7AEE-1AC6-452B-BDC4-0E62BE329976}" srcOrd="2" destOrd="0" presId="urn:microsoft.com/office/officeart/2005/8/layout/chevron1"/>
    <dgm:cxn modelId="{8A7A2AC6-384D-41F5-A26F-DD96719193DE}" type="presParOf" srcId="{C18439B5-9B70-4228-97D5-864077C0C344}" destId="{D361DFE8-9E48-467F-972F-55A8B8EA4400}" srcOrd="3" destOrd="0" presId="urn:microsoft.com/office/officeart/2005/8/layout/chevron1"/>
    <dgm:cxn modelId="{64C7DA23-8C32-426C-8D4D-5A7BD78D16B7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8.4.2020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9.4.2020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10.4.2020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E97B541-F3EE-4430-AF73-73058D047763}" type="presOf" srcId="{91358FE4-E086-43BF-B148-C2D7F9B0F89B}" destId="{C18439B5-9B70-4228-97D5-864077C0C344}" srcOrd="0" destOrd="0" presId="urn:microsoft.com/office/officeart/2005/8/layout/chevron1"/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699E00F-E860-4613-A667-D121B70646B0}" type="presOf" srcId="{24118A81-DD85-4544-800D-3990273748E0}" destId="{0348D8E2-7105-438C-B1CE-E3D3AD584119}" srcOrd="0" destOrd="0" presId="urn:microsoft.com/office/officeart/2005/8/layout/chevron1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B9F66855-CB6C-4410-A35D-DC5C6E1EBE19}" type="presOf" srcId="{413646F1-3752-47FE-A66A-172D900B8F05}" destId="{D9CA7AEE-1AC6-452B-BDC4-0E62BE329976}" srcOrd="0" destOrd="0" presId="urn:microsoft.com/office/officeart/2005/8/layout/chevron1"/>
    <dgm:cxn modelId="{61694EC4-65AF-4AF0-8E47-66B4FB335EC6}" type="presOf" srcId="{240CD9A9-4519-4B83-A460-F7B91F9C37F2}" destId="{B5AD382B-571A-4BF9-AD79-5EDFD5F345CA}" srcOrd="0" destOrd="0" presId="urn:microsoft.com/office/officeart/2005/8/layout/chevron1"/>
    <dgm:cxn modelId="{6D3590B6-70B1-4D7F-ABB4-09C34DF84348}" type="presParOf" srcId="{C18439B5-9B70-4228-97D5-864077C0C344}" destId="{0348D8E2-7105-438C-B1CE-E3D3AD584119}" srcOrd="0" destOrd="0" presId="urn:microsoft.com/office/officeart/2005/8/layout/chevron1"/>
    <dgm:cxn modelId="{DDD87768-2D86-4E94-A013-A204FBC9ABBF}" type="presParOf" srcId="{C18439B5-9B70-4228-97D5-864077C0C344}" destId="{314A0A6D-ED74-407C-9673-8FA9D49508F9}" srcOrd="1" destOrd="0" presId="urn:microsoft.com/office/officeart/2005/8/layout/chevron1"/>
    <dgm:cxn modelId="{C6FEC4D7-C81C-4EBB-A843-F2719B55D600}" type="presParOf" srcId="{C18439B5-9B70-4228-97D5-864077C0C344}" destId="{D9CA7AEE-1AC6-452B-BDC4-0E62BE329976}" srcOrd="2" destOrd="0" presId="urn:microsoft.com/office/officeart/2005/8/layout/chevron1"/>
    <dgm:cxn modelId="{59EC5AEE-6F22-4631-800E-52910CE6A166}" type="presParOf" srcId="{C18439B5-9B70-4228-97D5-864077C0C344}" destId="{D361DFE8-9E48-467F-972F-55A8B8EA4400}" srcOrd="3" destOrd="0" presId="urn:microsoft.com/office/officeart/2005/8/layout/chevron1"/>
    <dgm:cxn modelId="{70283E20-9DF7-4877-8001-D3D267DE4F9B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11.4.2020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14.4.2020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15.4.2020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B84D48-582F-4FBF-A497-B02C87E28C40}" type="presOf" srcId="{24118A81-DD85-4544-800D-3990273748E0}" destId="{0348D8E2-7105-438C-B1CE-E3D3AD584119}" srcOrd="0" destOrd="0" presId="urn:microsoft.com/office/officeart/2005/8/layout/chevron1"/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E2616F6F-1942-46A1-9E35-445A5C3CA1E2}" type="presOf" srcId="{413646F1-3752-47FE-A66A-172D900B8F05}" destId="{D9CA7AEE-1AC6-452B-BDC4-0E62BE329976}" srcOrd="0" destOrd="0" presId="urn:microsoft.com/office/officeart/2005/8/layout/chevron1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5BD8C1E5-101A-4849-8A6A-F5A50EDB04AB}" type="presOf" srcId="{240CD9A9-4519-4B83-A460-F7B91F9C37F2}" destId="{B5AD382B-571A-4BF9-AD79-5EDFD5F345CA}" srcOrd="0" destOrd="0" presId="urn:microsoft.com/office/officeart/2005/8/layout/chevron1"/>
    <dgm:cxn modelId="{170A472A-5CCF-4F62-924A-E8E5504A9821}" type="presOf" srcId="{91358FE4-E086-43BF-B148-C2D7F9B0F89B}" destId="{C18439B5-9B70-4228-97D5-864077C0C344}" srcOrd="0" destOrd="0" presId="urn:microsoft.com/office/officeart/2005/8/layout/chevron1"/>
    <dgm:cxn modelId="{6DF521F7-D853-42F7-A3D7-8A1295DBD20B}" type="presParOf" srcId="{C18439B5-9B70-4228-97D5-864077C0C344}" destId="{0348D8E2-7105-438C-B1CE-E3D3AD584119}" srcOrd="0" destOrd="0" presId="urn:microsoft.com/office/officeart/2005/8/layout/chevron1"/>
    <dgm:cxn modelId="{A2985892-D56E-447B-AA71-5A745F9627BE}" type="presParOf" srcId="{C18439B5-9B70-4228-97D5-864077C0C344}" destId="{314A0A6D-ED74-407C-9673-8FA9D49508F9}" srcOrd="1" destOrd="0" presId="urn:microsoft.com/office/officeart/2005/8/layout/chevron1"/>
    <dgm:cxn modelId="{27FE6D49-F684-46E7-846B-67AC51FFE3C3}" type="presParOf" srcId="{C18439B5-9B70-4228-97D5-864077C0C344}" destId="{D9CA7AEE-1AC6-452B-BDC4-0E62BE329976}" srcOrd="2" destOrd="0" presId="urn:microsoft.com/office/officeart/2005/8/layout/chevron1"/>
    <dgm:cxn modelId="{EC6AB28E-43A8-4796-8CCB-C00543A51216}" type="presParOf" srcId="{C18439B5-9B70-4228-97D5-864077C0C344}" destId="{D361DFE8-9E48-467F-972F-55A8B8EA4400}" srcOrd="3" destOrd="0" presId="urn:microsoft.com/office/officeart/2005/8/layout/chevron1"/>
    <dgm:cxn modelId="{0EBE63A4-B2CA-4308-8418-654F677063AF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16.4.2020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17.4.2020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20.4.2020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DC2916C-221A-426C-9AF6-9F891D3A8F9F}" type="presOf" srcId="{240CD9A9-4519-4B83-A460-F7B91F9C37F2}" destId="{B5AD382B-571A-4BF9-AD79-5EDFD5F345CA}" srcOrd="0" destOrd="0" presId="urn:microsoft.com/office/officeart/2005/8/layout/chevron1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61FB7D33-C359-4CEF-828C-974797E7DDCB}" type="presOf" srcId="{413646F1-3752-47FE-A66A-172D900B8F05}" destId="{D9CA7AEE-1AC6-452B-BDC4-0E62BE329976}" srcOrd="0" destOrd="0" presId="urn:microsoft.com/office/officeart/2005/8/layout/chevron1"/>
    <dgm:cxn modelId="{79165635-43D6-4D5F-A13A-54C2670A8FD6}" type="presOf" srcId="{91358FE4-E086-43BF-B148-C2D7F9B0F89B}" destId="{C18439B5-9B70-4228-97D5-864077C0C344}" srcOrd="0" destOrd="0" presId="urn:microsoft.com/office/officeart/2005/8/layout/chevron1"/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D009CDA2-A555-4014-8359-1BCC47FCAA6C}" type="presOf" srcId="{24118A81-DD85-4544-800D-3990273748E0}" destId="{0348D8E2-7105-438C-B1CE-E3D3AD584119}" srcOrd="0" destOrd="0" presId="urn:microsoft.com/office/officeart/2005/8/layout/chevron1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EFE366C1-53E4-4FEA-B37F-2857CA5E5BFF}" type="presParOf" srcId="{C18439B5-9B70-4228-97D5-864077C0C344}" destId="{0348D8E2-7105-438C-B1CE-E3D3AD584119}" srcOrd="0" destOrd="0" presId="urn:microsoft.com/office/officeart/2005/8/layout/chevron1"/>
    <dgm:cxn modelId="{87ED37EC-50A2-44F6-9B4C-FA93219BE51F}" type="presParOf" srcId="{C18439B5-9B70-4228-97D5-864077C0C344}" destId="{314A0A6D-ED74-407C-9673-8FA9D49508F9}" srcOrd="1" destOrd="0" presId="urn:microsoft.com/office/officeart/2005/8/layout/chevron1"/>
    <dgm:cxn modelId="{097361F6-AF0D-43F1-A1F7-B17748108784}" type="presParOf" srcId="{C18439B5-9B70-4228-97D5-864077C0C344}" destId="{D9CA7AEE-1AC6-452B-BDC4-0E62BE329976}" srcOrd="2" destOrd="0" presId="urn:microsoft.com/office/officeart/2005/8/layout/chevron1"/>
    <dgm:cxn modelId="{3A09475B-90CA-4EB7-B8BF-C09824563DE1}" type="presParOf" srcId="{C18439B5-9B70-4228-97D5-864077C0C344}" destId="{D361DFE8-9E48-467F-972F-55A8B8EA4400}" srcOrd="3" destOrd="0" presId="urn:microsoft.com/office/officeart/2005/8/layout/chevron1"/>
    <dgm:cxn modelId="{6B9A62A6-D6D0-48C0-BC4A-3F97E4FFBD20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21.4.2020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22.4.2020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23.4.2020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B2C45C66-56E3-4C13-8CD9-53337D318CF5}" type="presOf" srcId="{24118A81-DD85-4544-800D-3990273748E0}" destId="{0348D8E2-7105-438C-B1CE-E3D3AD584119}" srcOrd="0" destOrd="0" presId="urn:microsoft.com/office/officeart/2005/8/layout/chevron1"/>
    <dgm:cxn modelId="{3C9FB7C4-8436-4463-9377-90B6D5909FCD}" type="presOf" srcId="{413646F1-3752-47FE-A66A-172D900B8F05}" destId="{D9CA7AEE-1AC6-452B-BDC4-0E62BE329976}" srcOrd="0" destOrd="0" presId="urn:microsoft.com/office/officeart/2005/8/layout/chevron1"/>
    <dgm:cxn modelId="{021781C3-8E0D-4B6C-8906-EDFFD423F418}" type="presOf" srcId="{91358FE4-E086-43BF-B148-C2D7F9B0F89B}" destId="{C18439B5-9B70-4228-97D5-864077C0C344}" srcOrd="0" destOrd="0" presId="urn:microsoft.com/office/officeart/2005/8/layout/chevron1"/>
    <dgm:cxn modelId="{877B5130-C968-4C3E-83B3-80A67FDB435C}" type="presOf" srcId="{240CD9A9-4519-4B83-A460-F7B91F9C37F2}" destId="{B5AD382B-571A-4BF9-AD79-5EDFD5F345CA}" srcOrd="0" destOrd="0" presId="urn:microsoft.com/office/officeart/2005/8/layout/chevron1"/>
    <dgm:cxn modelId="{2B37EB1B-BD73-47A1-84C3-9C099B06FA07}" type="presParOf" srcId="{C18439B5-9B70-4228-97D5-864077C0C344}" destId="{0348D8E2-7105-438C-B1CE-E3D3AD584119}" srcOrd="0" destOrd="0" presId="urn:microsoft.com/office/officeart/2005/8/layout/chevron1"/>
    <dgm:cxn modelId="{F4E2DC62-C371-4930-A14F-88F26358129A}" type="presParOf" srcId="{C18439B5-9B70-4228-97D5-864077C0C344}" destId="{314A0A6D-ED74-407C-9673-8FA9D49508F9}" srcOrd="1" destOrd="0" presId="urn:microsoft.com/office/officeart/2005/8/layout/chevron1"/>
    <dgm:cxn modelId="{B11938CF-C590-4E77-9EDD-7AC31E5D3791}" type="presParOf" srcId="{C18439B5-9B70-4228-97D5-864077C0C344}" destId="{D9CA7AEE-1AC6-452B-BDC4-0E62BE329976}" srcOrd="2" destOrd="0" presId="urn:microsoft.com/office/officeart/2005/8/layout/chevron1"/>
    <dgm:cxn modelId="{0E20E6E7-DB60-48EC-895C-1BFA654DD7A5}" type="presParOf" srcId="{C18439B5-9B70-4228-97D5-864077C0C344}" destId="{D361DFE8-9E48-467F-972F-55A8B8EA4400}" srcOrd="3" destOrd="0" presId="urn:microsoft.com/office/officeart/2005/8/layout/chevron1"/>
    <dgm:cxn modelId="{AD46AB9A-A822-42DF-970F-D4E1C9919037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24.4.2020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27.4.2020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29.4.2020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7BAF6AF-34C3-4255-B0EF-7E9B4BAC1DEC}" type="presOf" srcId="{240CD9A9-4519-4B83-A460-F7B91F9C37F2}" destId="{B5AD382B-571A-4BF9-AD79-5EDFD5F345CA}" srcOrd="0" destOrd="0" presId="urn:microsoft.com/office/officeart/2005/8/layout/chevron1"/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E2C7CCEC-E641-4B16-A3F7-5FC8FF67B3BE}" type="presOf" srcId="{91358FE4-E086-43BF-B148-C2D7F9B0F89B}" destId="{C18439B5-9B70-4228-97D5-864077C0C344}" srcOrd="0" destOrd="0" presId="urn:microsoft.com/office/officeart/2005/8/layout/chevron1"/>
    <dgm:cxn modelId="{5D23A90C-C972-4C12-B0E4-EF6EAE1692B6}" type="presOf" srcId="{413646F1-3752-47FE-A66A-172D900B8F05}" destId="{D9CA7AEE-1AC6-452B-BDC4-0E62BE329976}" srcOrd="0" destOrd="0" presId="urn:microsoft.com/office/officeart/2005/8/layout/chevron1"/>
    <dgm:cxn modelId="{7B6A6A8A-5B40-4EEE-8906-FAA863382173}" type="presOf" srcId="{24118A81-DD85-4544-800D-3990273748E0}" destId="{0348D8E2-7105-438C-B1CE-E3D3AD584119}" srcOrd="0" destOrd="0" presId="urn:microsoft.com/office/officeart/2005/8/layout/chevron1"/>
    <dgm:cxn modelId="{CEE3FE48-7F59-4AE0-932B-23EC3DAD9E8A}" type="presParOf" srcId="{C18439B5-9B70-4228-97D5-864077C0C344}" destId="{0348D8E2-7105-438C-B1CE-E3D3AD584119}" srcOrd="0" destOrd="0" presId="urn:microsoft.com/office/officeart/2005/8/layout/chevron1"/>
    <dgm:cxn modelId="{B31C0CC0-B81A-4784-AACA-FABC703CD7D6}" type="presParOf" srcId="{C18439B5-9B70-4228-97D5-864077C0C344}" destId="{314A0A6D-ED74-407C-9673-8FA9D49508F9}" srcOrd="1" destOrd="0" presId="urn:microsoft.com/office/officeart/2005/8/layout/chevron1"/>
    <dgm:cxn modelId="{379145DA-8EBD-4069-B3ED-30E9212D78E6}" type="presParOf" srcId="{C18439B5-9B70-4228-97D5-864077C0C344}" destId="{D9CA7AEE-1AC6-452B-BDC4-0E62BE329976}" srcOrd="2" destOrd="0" presId="urn:microsoft.com/office/officeart/2005/8/layout/chevron1"/>
    <dgm:cxn modelId="{899DE08A-2A46-400B-9B85-ACE4AFDC2DB6}" type="presParOf" srcId="{C18439B5-9B70-4228-97D5-864077C0C344}" destId="{D361DFE8-9E48-467F-972F-55A8B8EA4400}" srcOrd="3" destOrd="0" presId="urn:microsoft.com/office/officeart/2005/8/layout/chevron1"/>
    <dgm:cxn modelId="{4154C2B8-9B8C-400A-94F5-3A29EA6C2032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30.4.2020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2.5.2020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E6FEDE07-EDEA-4BDA-80EA-677B51950D6C}" type="presOf" srcId="{91358FE4-E086-43BF-B148-C2D7F9B0F89B}" destId="{C18439B5-9B70-4228-97D5-864077C0C344}" srcOrd="0" destOrd="0" presId="urn:microsoft.com/office/officeart/2005/8/layout/chevron1"/>
    <dgm:cxn modelId="{837DA8E8-F21C-4806-861E-89010CD5A0F4}" type="presOf" srcId="{24118A81-DD85-4544-800D-3990273748E0}" destId="{0348D8E2-7105-438C-B1CE-E3D3AD584119}" srcOrd="0" destOrd="0" presId="urn:microsoft.com/office/officeart/2005/8/layout/chevron1"/>
    <dgm:cxn modelId="{B8553D39-FD32-4A9D-8AA5-B9E38279501F}" type="presOf" srcId="{240CD9A9-4519-4B83-A460-F7B91F9C37F2}" destId="{B5AD382B-571A-4BF9-AD79-5EDFD5F345CA}" srcOrd="0" destOrd="0" presId="urn:microsoft.com/office/officeart/2005/8/layout/chevron1"/>
    <dgm:cxn modelId="{873C9268-8B83-4D7D-9103-DAB18E1BAA77}" srcId="{91358FE4-E086-43BF-B148-C2D7F9B0F89B}" destId="{240CD9A9-4519-4B83-A460-F7B91F9C37F2}" srcOrd="1" destOrd="0" parTransId="{12DD866F-F625-4CA9-BC99-942723538904}" sibTransId="{7C0A8621-6D24-4868-B92B-2DB298BC6C15}"/>
    <dgm:cxn modelId="{E9FC87EA-326D-4E37-8CF5-D9BDA2DAA582}" type="presParOf" srcId="{C18439B5-9B70-4228-97D5-864077C0C344}" destId="{0348D8E2-7105-438C-B1CE-E3D3AD584119}" srcOrd="0" destOrd="0" presId="urn:microsoft.com/office/officeart/2005/8/layout/chevron1"/>
    <dgm:cxn modelId="{55AE65EA-95F8-40B5-A278-A5ABF9593848}" type="presParOf" srcId="{C18439B5-9B70-4228-97D5-864077C0C344}" destId="{314A0A6D-ED74-407C-9673-8FA9D49508F9}" srcOrd="1" destOrd="0" presId="urn:microsoft.com/office/officeart/2005/8/layout/chevron1"/>
    <dgm:cxn modelId="{9B489C17-270F-4253-ADF2-A9E85628191E}" type="presParOf" srcId="{C18439B5-9B70-4228-97D5-864077C0C344}" destId="{B5AD382B-571A-4BF9-AD79-5EDFD5F345C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2.3.2020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3.3.2020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4.3.2020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48D8E2-7105-438C-B1CE-E3D3AD584119}" type="pres">
      <dgm:prSet presAssocID="{24118A81-DD85-4544-800D-3990273748E0}" presName="parTxOnly" presStyleLbl="node1" presStyleIdx="0" presStyleCnt="3" custLinFactNeighborX="129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6BEC55DE-F757-4247-9E52-A12ADC4B90EF}" type="presOf" srcId="{24118A81-DD85-4544-800D-3990273748E0}" destId="{0348D8E2-7105-438C-B1CE-E3D3AD584119}" srcOrd="0" destOrd="0" presId="urn:microsoft.com/office/officeart/2005/8/layout/chevron1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CF5B687D-95C4-489D-AC76-3E199E7933BC}" type="presOf" srcId="{240CD9A9-4519-4B83-A460-F7B91F9C37F2}" destId="{B5AD382B-571A-4BF9-AD79-5EDFD5F345CA}" srcOrd="0" destOrd="0" presId="urn:microsoft.com/office/officeart/2005/8/layout/chevron1"/>
    <dgm:cxn modelId="{47A26B9E-D02E-4AF8-BB61-D60116898820}" type="presOf" srcId="{413646F1-3752-47FE-A66A-172D900B8F05}" destId="{D9CA7AEE-1AC6-452B-BDC4-0E62BE329976}" srcOrd="0" destOrd="0" presId="urn:microsoft.com/office/officeart/2005/8/layout/chevron1"/>
    <dgm:cxn modelId="{CA37A0E3-69C4-4905-9BE6-7757A8F8EDE5}" type="presOf" srcId="{91358FE4-E086-43BF-B148-C2D7F9B0F89B}" destId="{C18439B5-9B70-4228-97D5-864077C0C344}" srcOrd="0" destOrd="0" presId="urn:microsoft.com/office/officeart/2005/8/layout/chevron1"/>
    <dgm:cxn modelId="{827BA2DF-F5D6-416F-B6E3-2133AC578C44}" type="presParOf" srcId="{C18439B5-9B70-4228-97D5-864077C0C344}" destId="{0348D8E2-7105-438C-B1CE-E3D3AD584119}" srcOrd="0" destOrd="0" presId="urn:microsoft.com/office/officeart/2005/8/layout/chevron1"/>
    <dgm:cxn modelId="{96EEC651-5D5F-48E5-A4F9-DB63E4059587}" type="presParOf" srcId="{C18439B5-9B70-4228-97D5-864077C0C344}" destId="{314A0A6D-ED74-407C-9673-8FA9D49508F9}" srcOrd="1" destOrd="0" presId="urn:microsoft.com/office/officeart/2005/8/layout/chevron1"/>
    <dgm:cxn modelId="{04F0ACF7-1472-4A6A-A646-4861D689EAEE}" type="presParOf" srcId="{C18439B5-9B70-4228-97D5-864077C0C344}" destId="{D9CA7AEE-1AC6-452B-BDC4-0E62BE329976}" srcOrd="2" destOrd="0" presId="urn:microsoft.com/office/officeart/2005/8/layout/chevron1"/>
    <dgm:cxn modelId="{FCE9DF53-6858-4B66-94D2-AC6552A707E4}" type="presParOf" srcId="{C18439B5-9B70-4228-97D5-864077C0C344}" destId="{D361DFE8-9E48-467F-972F-55A8B8EA4400}" srcOrd="3" destOrd="0" presId="urn:microsoft.com/office/officeart/2005/8/layout/chevron1"/>
    <dgm:cxn modelId="{7CF6AEBB-DDFD-4D37-8632-7B229053C09E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4.5.2020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5.5.2020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D9CA7AEE-1AC6-452B-BDC4-0E62BE329976}" type="pres">
      <dgm:prSet presAssocID="{413646F1-3752-47FE-A66A-172D900B8F0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D7FC81-0B38-40F3-B6CB-2D98D5AB303A}" type="presOf" srcId="{91358FE4-E086-43BF-B148-C2D7F9B0F89B}" destId="{C18439B5-9B70-4228-97D5-864077C0C344}" srcOrd="0" destOrd="0" presId="urn:microsoft.com/office/officeart/2005/8/layout/chevron1"/>
    <dgm:cxn modelId="{46F34D69-5D60-4E98-BAF8-CA790ACC1048}" srcId="{91358FE4-E086-43BF-B148-C2D7F9B0F89B}" destId="{413646F1-3752-47FE-A66A-172D900B8F05}" srcOrd="0" destOrd="0" parTransId="{B43474FC-74D1-4F31-9E84-F27E6FBD2566}" sibTransId="{A0779405-0406-4AC4-A971-CF25B342C5E9}"/>
    <dgm:cxn modelId="{0604ECFA-0012-4F98-8A18-5B6FC97F88BE}" type="presOf" srcId="{413646F1-3752-47FE-A66A-172D900B8F05}" destId="{D9CA7AEE-1AC6-452B-BDC4-0E62BE329976}" srcOrd="0" destOrd="0" presId="urn:microsoft.com/office/officeart/2005/8/layout/chevron1"/>
    <dgm:cxn modelId="{873C9268-8B83-4D7D-9103-DAB18E1BAA77}" srcId="{91358FE4-E086-43BF-B148-C2D7F9B0F89B}" destId="{240CD9A9-4519-4B83-A460-F7B91F9C37F2}" srcOrd="1" destOrd="0" parTransId="{12DD866F-F625-4CA9-BC99-942723538904}" sibTransId="{7C0A8621-6D24-4868-B92B-2DB298BC6C15}"/>
    <dgm:cxn modelId="{3282FB08-5E6D-432F-BB9D-4747B63FAFA9}" type="presOf" srcId="{240CD9A9-4519-4B83-A460-F7B91F9C37F2}" destId="{B5AD382B-571A-4BF9-AD79-5EDFD5F345CA}" srcOrd="0" destOrd="0" presId="urn:microsoft.com/office/officeart/2005/8/layout/chevron1"/>
    <dgm:cxn modelId="{937BE6C4-69DA-49EA-9F9A-F124A9402962}" type="presParOf" srcId="{C18439B5-9B70-4228-97D5-864077C0C344}" destId="{D9CA7AEE-1AC6-452B-BDC4-0E62BE329976}" srcOrd="0" destOrd="0" presId="urn:microsoft.com/office/officeart/2005/8/layout/chevron1"/>
    <dgm:cxn modelId="{FEC1ADCA-2DF0-4EEE-AD9F-1E824E718F8C}" type="presParOf" srcId="{C18439B5-9B70-4228-97D5-864077C0C344}" destId="{D361DFE8-9E48-467F-972F-55A8B8EA4400}" srcOrd="1" destOrd="0" presId="urn:microsoft.com/office/officeart/2005/8/layout/chevron1"/>
    <dgm:cxn modelId="{D44ECBBD-B97C-4B7B-A75A-B6CDD36B3F8A}" type="presParOf" srcId="{C18439B5-9B70-4228-97D5-864077C0C344}" destId="{B5AD382B-571A-4BF9-AD79-5EDFD5F345C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6.5.2020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7.5.2020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48D8E2-7105-438C-B1CE-E3D3AD584119}" type="pres">
      <dgm:prSet presAssocID="{24118A81-DD85-4544-800D-3990273748E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E81D7D5A-307E-4F44-9CC0-5F6088FA6CFB}" type="presOf" srcId="{91358FE4-E086-43BF-B148-C2D7F9B0F89B}" destId="{C18439B5-9B70-4228-97D5-864077C0C344}" srcOrd="0" destOrd="0" presId="urn:microsoft.com/office/officeart/2005/8/layout/chevron1"/>
    <dgm:cxn modelId="{6DF7B999-8E1A-457A-A582-C100768E5633}" type="presOf" srcId="{24118A81-DD85-4544-800D-3990273748E0}" destId="{0348D8E2-7105-438C-B1CE-E3D3AD584119}" srcOrd="0" destOrd="0" presId="urn:microsoft.com/office/officeart/2005/8/layout/chevron1"/>
    <dgm:cxn modelId="{4539E982-145A-4450-851F-CE4878DB5937}" type="presOf" srcId="{413646F1-3752-47FE-A66A-172D900B8F05}" destId="{D9CA7AEE-1AC6-452B-BDC4-0E62BE329976}" srcOrd="0" destOrd="0" presId="urn:microsoft.com/office/officeart/2005/8/layout/chevron1"/>
    <dgm:cxn modelId="{0A6582BF-2550-4393-BAB5-E65FFDBEF5E0}" type="presParOf" srcId="{C18439B5-9B70-4228-97D5-864077C0C344}" destId="{0348D8E2-7105-438C-B1CE-E3D3AD584119}" srcOrd="0" destOrd="0" presId="urn:microsoft.com/office/officeart/2005/8/layout/chevron1"/>
    <dgm:cxn modelId="{6D6EC9B5-A263-417C-8B7F-F23160FF4956}" type="presParOf" srcId="{C18439B5-9B70-4228-97D5-864077C0C344}" destId="{314A0A6D-ED74-407C-9673-8FA9D49508F9}" srcOrd="1" destOrd="0" presId="urn:microsoft.com/office/officeart/2005/8/layout/chevron1"/>
    <dgm:cxn modelId="{972D452B-ED4A-49A6-A4A5-075781036FA0}" type="presParOf" srcId="{C18439B5-9B70-4228-97D5-864077C0C344}" destId="{D9CA7AEE-1AC6-452B-BDC4-0E62BE32997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11.5.2020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B5AD382B-571A-4BF9-AD79-5EDFD5F345CA}" type="pres">
      <dgm:prSet presAssocID="{240CD9A9-4519-4B83-A460-F7B91F9C37F2}" presName="parTxOnly" presStyleLbl="node1" presStyleIdx="0" presStyleCnt="1" custLinFactNeighborX="6583" custLinFactNeighborY="-960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3C9268-8B83-4D7D-9103-DAB18E1BAA77}" srcId="{91358FE4-E086-43BF-B148-C2D7F9B0F89B}" destId="{240CD9A9-4519-4B83-A460-F7B91F9C37F2}" srcOrd="0" destOrd="0" parTransId="{12DD866F-F625-4CA9-BC99-942723538904}" sibTransId="{7C0A8621-6D24-4868-B92B-2DB298BC6C15}"/>
    <dgm:cxn modelId="{076AFECD-79EA-4083-A058-9F781F981D15}" type="presOf" srcId="{240CD9A9-4519-4B83-A460-F7B91F9C37F2}" destId="{B5AD382B-571A-4BF9-AD79-5EDFD5F345CA}" srcOrd="0" destOrd="0" presId="urn:microsoft.com/office/officeart/2005/8/layout/chevron1"/>
    <dgm:cxn modelId="{8CB13D8F-27CB-4C81-8837-41B1F9553A1E}" type="presOf" srcId="{91358FE4-E086-43BF-B148-C2D7F9B0F89B}" destId="{C18439B5-9B70-4228-97D5-864077C0C344}" srcOrd="0" destOrd="0" presId="urn:microsoft.com/office/officeart/2005/8/layout/chevron1"/>
    <dgm:cxn modelId="{368EE1C9-0985-4869-B1AA-BB70E903C62C}" type="presParOf" srcId="{C18439B5-9B70-4228-97D5-864077C0C344}" destId="{B5AD382B-571A-4BF9-AD79-5EDFD5F345CA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5.3.2020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6.3.2020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7.3.2020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7F59A62D-6E59-459B-BBAF-F8F39B34C68E}" type="presOf" srcId="{91358FE4-E086-43BF-B148-C2D7F9B0F89B}" destId="{C18439B5-9B70-4228-97D5-864077C0C344}" srcOrd="0" destOrd="0" presId="urn:microsoft.com/office/officeart/2005/8/layout/chevron1"/>
    <dgm:cxn modelId="{C443510A-9074-44EB-9448-9E941A10D548}" type="presOf" srcId="{413646F1-3752-47FE-A66A-172D900B8F05}" destId="{D9CA7AEE-1AC6-452B-BDC4-0E62BE329976}" srcOrd="0" destOrd="0" presId="urn:microsoft.com/office/officeart/2005/8/layout/chevron1"/>
    <dgm:cxn modelId="{AFEFA495-C9C0-4C0C-BC13-203F443F425C}" type="presOf" srcId="{24118A81-DD85-4544-800D-3990273748E0}" destId="{0348D8E2-7105-438C-B1CE-E3D3AD584119}" srcOrd="0" destOrd="0" presId="urn:microsoft.com/office/officeart/2005/8/layout/chevron1"/>
    <dgm:cxn modelId="{59229BE8-0E08-476A-8869-8F86A1A0D607}" type="presOf" srcId="{240CD9A9-4519-4B83-A460-F7B91F9C37F2}" destId="{B5AD382B-571A-4BF9-AD79-5EDFD5F345CA}" srcOrd="0" destOrd="0" presId="urn:microsoft.com/office/officeart/2005/8/layout/chevron1"/>
    <dgm:cxn modelId="{5643F7A8-5B06-40D6-90DB-60985D19C9B5}" type="presParOf" srcId="{C18439B5-9B70-4228-97D5-864077C0C344}" destId="{0348D8E2-7105-438C-B1CE-E3D3AD584119}" srcOrd="0" destOrd="0" presId="urn:microsoft.com/office/officeart/2005/8/layout/chevron1"/>
    <dgm:cxn modelId="{B3322101-648A-422E-832B-B77E364F9CD1}" type="presParOf" srcId="{C18439B5-9B70-4228-97D5-864077C0C344}" destId="{314A0A6D-ED74-407C-9673-8FA9D49508F9}" srcOrd="1" destOrd="0" presId="urn:microsoft.com/office/officeart/2005/8/layout/chevron1"/>
    <dgm:cxn modelId="{42F7A1C5-B438-4E17-A997-573376358CC3}" type="presParOf" srcId="{C18439B5-9B70-4228-97D5-864077C0C344}" destId="{D9CA7AEE-1AC6-452B-BDC4-0E62BE329976}" srcOrd="2" destOrd="0" presId="urn:microsoft.com/office/officeart/2005/8/layout/chevron1"/>
    <dgm:cxn modelId="{180C5B03-4D12-4D00-AF75-81D319AA2CFA}" type="presParOf" srcId="{C18439B5-9B70-4228-97D5-864077C0C344}" destId="{D361DFE8-9E48-467F-972F-55A8B8EA4400}" srcOrd="3" destOrd="0" presId="urn:microsoft.com/office/officeart/2005/8/layout/chevron1"/>
    <dgm:cxn modelId="{E27AB1FD-E49B-43B2-93C6-DC3C679DBF7C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8.3.2020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9.3.2020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10.3.2020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2E5B552F-1154-4D52-8349-43ACE4A9BD15}" type="presOf" srcId="{91358FE4-E086-43BF-B148-C2D7F9B0F89B}" destId="{C18439B5-9B70-4228-97D5-864077C0C344}" srcOrd="0" destOrd="0" presId="urn:microsoft.com/office/officeart/2005/8/layout/chevron1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67BC1928-6BF1-4388-BDBE-741B4D678103}" type="presOf" srcId="{24118A81-DD85-4544-800D-3990273748E0}" destId="{0348D8E2-7105-438C-B1CE-E3D3AD584119}" srcOrd="0" destOrd="0" presId="urn:microsoft.com/office/officeart/2005/8/layout/chevron1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FF948CAD-E8A8-4ECA-BC2A-2FD00FFCE3C5}" type="presOf" srcId="{240CD9A9-4519-4B83-A460-F7B91F9C37F2}" destId="{B5AD382B-571A-4BF9-AD79-5EDFD5F345CA}" srcOrd="0" destOrd="0" presId="urn:microsoft.com/office/officeart/2005/8/layout/chevron1"/>
    <dgm:cxn modelId="{BCC63582-6BD4-4A37-9BDE-51A8F55B8720}" type="presOf" srcId="{413646F1-3752-47FE-A66A-172D900B8F05}" destId="{D9CA7AEE-1AC6-452B-BDC4-0E62BE329976}" srcOrd="0" destOrd="0" presId="urn:microsoft.com/office/officeart/2005/8/layout/chevron1"/>
    <dgm:cxn modelId="{6BBD8D66-636F-44A1-A75D-01D3FA4156E8}" type="presParOf" srcId="{C18439B5-9B70-4228-97D5-864077C0C344}" destId="{0348D8E2-7105-438C-B1CE-E3D3AD584119}" srcOrd="0" destOrd="0" presId="urn:microsoft.com/office/officeart/2005/8/layout/chevron1"/>
    <dgm:cxn modelId="{04DEF2A3-4EC3-42F3-B101-98BE52A37901}" type="presParOf" srcId="{C18439B5-9B70-4228-97D5-864077C0C344}" destId="{314A0A6D-ED74-407C-9673-8FA9D49508F9}" srcOrd="1" destOrd="0" presId="urn:microsoft.com/office/officeart/2005/8/layout/chevron1"/>
    <dgm:cxn modelId="{811C84EE-19AE-4570-B45F-1AA8D43C7EF1}" type="presParOf" srcId="{C18439B5-9B70-4228-97D5-864077C0C344}" destId="{D9CA7AEE-1AC6-452B-BDC4-0E62BE329976}" srcOrd="2" destOrd="0" presId="urn:microsoft.com/office/officeart/2005/8/layout/chevron1"/>
    <dgm:cxn modelId="{43C82A1C-EB41-407B-BC76-8CD1ED9CA8FA}" type="presParOf" srcId="{C18439B5-9B70-4228-97D5-864077C0C344}" destId="{D361DFE8-9E48-467F-972F-55A8B8EA4400}" srcOrd="3" destOrd="0" presId="urn:microsoft.com/office/officeart/2005/8/layout/chevron1"/>
    <dgm:cxn modelId="{A0B55077-FD23-4602-A072-F9FCC759BC39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11.3.2020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12.3.2020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48D8E2-7105-438C-B1CE-E3D3AD584119}" type="pres">
      <dgm:prSet presAssocID="{24118A81-DD85-4544-800D-3990273748E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2" custLinFactNeighborX="1673" custLinFactNeighborY="-2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8B69A6F-A7FF-4007-898F-C18A9A177E98}" type="presOf" srcId="{91358FE4-E086-43BF-B148-C2D7F9B0F89B}" destId="{C18439B5-9B70-4228-97D5-864077C0C344}" srcOrd="0" destOrd="0" presId="urn:microsoft.com/office/officeart/2005/8/layout/chevron1"/>
    <dgm:cxn modelId="{49447D70-8199-44E4-BCCC-EC78A9D3E780}" type="presOf" srcId="{24118A81-DD85-4544-800D-3990273748E0}" destId="{0348D8E2-7105-438C-B1CE-E3D3AD584119}" srcOrd="0" destOrd="0" presId="urn:microsoft.com/office/officeart/2005/8/layout/chevron1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9481889B-7BD9-4266-B285-407CC46D8192}" type="presOf" srcId="{413646F1-3752-47FE-A66A-172D900B8F05}" destId="{D9CA7AEE-1AC6-452B-BDC4-0E62BE329976}" srcOrd="0" destOrd="0" presId="urn:microsoft.com/office/officeart/2005/8/layout/chevron1"/>
    <dgm:cxn modelId="{46FBBDEF-B0DF-4475-97BB-1F48076BD4C8}" type="presParOf" srcId="{C18439B5-9B70-4228-97D5-864077C0C344}" destId="{0348D8E2-7105-438C-B1CE-E3D3AD584119}" srcOrd="0" destOrd="0" presId="urn:microsoft.com/office/officeart/2005/8/layout/chevron1"/>
    <dgm:cxn modelId="{800F7B0C-811B-4E73-BC2E-6C9DC17934C1}" type="presParOf" srcId="{C18439B5-9B70-4228-97D5-864077C0C344}" destId="{314A0A6D-ED74-407C-9673-8FA9D49508F9}" srcOrd="1" destOrd="0" presId="urn:microsoft.com/office/officeart/2005/8/layout/chevron1"/>
    <dgm:cxn modelId="{1F9CF008-8759-4B43-A2B9-3C86C924A77C}" type="presParOf" srcId="{C18439B5-9B70-4228-97D5-864077C0C344}" destId="{D9CA7AEE-1AC6-452B-BDC4-0E62BE32997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13.3.2020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14.3.2020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15.3.2020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A1BB5308-B45D-4EE8-8EB2-CEECB01AF26C}" type="presOf" srcId="{91358FE4-E086-43BF-B148-C2D7F9B0F89B}" destId="{C18439B5-9B70-4228-97D5-864077C0C344}" srcOrd="0" destOrd="0" presId="urn:microsoft.com/office/officeart/2005/8/layout/chevron1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57134CEA-28F3-4962-BAD9-5DAB719C4DD4}" type="presOf" srcId="{24118A81-DD85-4544-800D-3990273748E0}" destId="{0348D8E2-7105-438C-B1CE-E3D3AD584119}" srcOrd="0" destOrd="0" presId="urn:microsoft.com/office/officeart/2005/8/layout/chevron1"/>
    <dgm:cxn modelId="{C9D0A03C-5F86-418A-96E9-E88D31D275B6}" type="presOf" srcId="{240CD9A9-4519-4B83-A460-F7B91F9C37F2}" destId="{B5AD382B-571A-4BF9-AD79-5EDFD5F345CA}" srcOrd="0" destOrd="0" presId="urn:microsoft.com/office/officeart/2005/8/layout/chevron1"/>
    <dgm:cxn modelId="{6A468149-EFDF-446E-8808-99A24DCEE188}" type="presOf" srcId="{413646F1-3752-47FE-A66A-172D900B8F05}" destId="{D9CA7AEE-1AC6-452B-BDC4-0E62BE329976}" srcOrd="0" destOrd="0" presId="urn:microsoft.com/office/officeart/2005/8/layout/chevron1"/>
    <dgm:cxn modelId="{87CF8F37-4E5F-426E-8EAF-64C6CAE9EED6}" type="presParOf" srcId="{C18439B5-9B70-4228-97D5-864077C0C344}" destId="{0348D8E2-7105-438C-B1CE-E3D3AD584119}" srcOrd="0" destOrd="0" presId="urn:microsoft.com/office/officeart/2005/8/layout/chevron1"/>
    <dgm:cxn modelId="{6D302D2F-FDD2-401F-8367-6B8C879EB28E}" type="presParOf" srcId="{C18439B5-9B70-4228-97D5-864077C0C344}" destId="{314A0A6D-ED74-407C-9673-8FA9D49508F9}" srcOrd="1" destOrd="0" presId="urn:microsoft.com/office/officeart/2005/8/layout/chevron1"/>
    <dgm:cxn modelId="{93A2383F-9934-4876-B97D-27FE3AF75402}" type="presParOf" srcId="{C18439B5-9B70-4228-97D5-864077C0C344}" destId="{D9CA7AEE-1AC6-452B-BDC4-0E62BE329976}" srcOrd="2" destOrd="0" presId="urn:microsoft.com/office/officeart/2005/8/layout/chevron1"/>
    <dgm:cxn modelId="{EB170DFD-52F7-43D1-ADE1-FD73794E7685}" type="presParOf" srcId="{C18439B5-9B70-4228-97D5-864077C0C344}" destId="{D361DFE8-9E48-467F-972F-55A8B8EA4400}" srcOrd="3" destOrd="0" presId="urn:microsoft.com/office/officeart/2005/8/layout/chevron1"/>
    <dgm:cxn modelId="{3F185934-06D5-403C-B2ED-C07F0B3F57F6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16.3.2020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17.3.2020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6B27A2-4925-469D-8108-5362FD7CE024}" type="presOf" srcId="{91358FE4-E086-43BF-B148-C2D7F9B0F89B}" destId="{C18439B5-9B70-4228-97D5-864077C0C344}" srcOrd="0" destOrd="0" presId="urn:microsoft.com/office/officeart/2005/8/layout/chevron1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322D1D5B-6E5E-40E8-976C-60546D75E59C}" type="presOf" srcId="{413646F1-3752-47FE-A66A-172D900B8F05}" destId="{D9CA7AEE-1AC6-452B-BDC4-0E62BE329976}" srcOrd="0" destOrd="0" presId="urn:microsoft.com/office/officeart/2005/8/layout/chevron1"/>
    <dgm:cxn modelId="{692203E2-B00A-493B-B74C-39E9BCB15A3D}" type="presOf" srcId="{24118A81-DD85-4544-800D-3990273748E0}" destId="{0348D8E2-7105-438C-B1CE-E3D3AD584119}" srcOrd="0" destOrd="0" presId="urn:microsoft.com/office/officeart/2005/8/layout/chevron1"/>
    <dgm:cxn modelId="{CB1A80DD-42C5-4FED-90BA-61D8A6407F10}" type="presParOf" srcId="{C18439B5-9B70-4228-97D5-864077C0C344}" destId="{0348D8E2-7105-438C-B1CE-E3D3AD584119}" srcOrd="0" destOrd="0" presId="urn:microsoft.com/office/officeart/2005/8/layout/chevron1"/>
    <dgm:cxn modelId="{DE70D9DD-6315-45D6-9F2A-51B25E584E19}" type="presParOf" srcId="{C18439B5-9B70-4228-97D5-864077C0C344}" destId="{314A0A6D-ED74-407C-9673-8FA9D49508F9}" srcOrd="1" destOrd="0" presId="urn:microsoft.com/office/officeart/2005/8/layout/chevron1"/>
    <dgm:cxn modelId="{2A7D77BB-F9E9-4BE1-9E4A-E47409AD7C30}" type="presParOf" srcId="{C18439B5-9B70-4228-97D5-864077C0C344}" destId="{D9CA7AEE-1AC6-452B-BDC4-0E62BE32997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18.3.2020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19.3.2020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20.3.2020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C31B5C-3788-4BB5-9112-AA26CACA481F}" type="presOf" srcId="{24118A81-DD85-4544-800D-3990273748E0}" destId="{0348D8E2-7105-438C-B1CE-E3D3AD584119}" srcOrd="0" destOrd="0" presId="urn:microsoft.com/office/officeart/2005/8/layout/chevron1"/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0E280A1D-36C1-443D-B709-466B43F81742}" type="presOf" srcId="{240CD9A9-4519-4B83-A460-F7B91F9C37F2}" destId="{B5AD382B-571A-4BF9-AD79-5EDFD5F345CA}" srcOrd="0" destOrd="0" presId="urn:microsoft.com/office/officeart/2005/8/layout/chevron1"/>
    <dgm:cxn modelId="{DD8664E4-D494-444F-8661-61A573257AA8}" type="presOf" srcId="{413646F1-3752-47FE-A66A-172D900B8F05}" destId="{D9CA7AEE-1AC6-452B-BDC4-0E62BE329976}" srcOrd="0" destOrd="0" presId="urn:microsoft.com/office/officeart/2005/8/layout/chevron1"/>
    <dgm:cxn modelId="{337127AB-C2C7-4709-85B7-F239930F1CF7}" type="presOf" srcId="{91358FE4-E086-43BF-B148-C2D7F9B0F89B}" destId="{C18439B5-9B70-4228-97D5-864077C0C344}" srcOrd="0" destOrd="0" presId="urn:microsoft.com/office/officeart/2005/8/layout/chevron1"/>
    <dgm:cxn modelId="{96DEA27F-BA8E-41A7-BA79-1A4784CFB068}" type="presParOf" srcId="{C18439B5-9B70-4228-97D5-864077C0C344}" destId="{0348D8E2-7105-438C-B1CE-E3D3AD584119}" srcOrd="0" destOrd="0" presId="urn:microsoft.com/office/officeart/2005/8/layout/chevron1"/>
    <dgm:cxn modelId="{0DDEA5A9-27A9-46E8-A988-51F4E31AF50C}" type="presParOf" srcId="{C18439B5-9B70-4228-97D5-864077C0C344}" destId="{314A0A6D-ED74-407C-9673-8FA9D49508F9}" srcOrd="1" destOrd="0" presId="urn:microsoft.com/office/officeart/2005/8/layout/chevron1"/>
    <dgm:cxn modelId="{0A37A2A2-A9E8-493C-9834-7E231F339DEA}" type="presParOf" srcId="{C18439B5-9B70-4228-97D5-864077C0C344}" destId="{D9CA7AEE-1AC6-452B-BDC4-0E62BE329976}" srcOrd="2" destOrd="0" presId="urn:microsoft.com/office/officeart/2005/8/layout/chevron1"/>
    <dgm:cxn modelId="{042050CE-426A-4933-8DAB-23B5EBEE7B2A}" type="presParOf" srcId="{C18439B5-9B70-4228-97D5-864077C0C344}" destId="{D361DFE8-9E48-467F-972F-55A8B8EA4400}" srcOrd="3" destOrd="0" presId="urn:microsoft.com/office/officeart/2005/8/layout/chevron1"/>
    <dgm:cxn modelId="{15EF862E-07F6-4210-B9D4-472D89253C38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358FE4-E086-43BF-B148-C2D7F9B0F89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118A81-DD85-4544-800D-3990273748E0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smtClean="0"/>
            <a:t>21.3.2020</a:t>
          </a:r>
          <a:endParaRPr lang="cs-CZ" dirty="0"/>
        </a:p>
      </dgm:t>
    </dgm:pt>
    <dgm:pt modelId="{05D87B99-67BE-460C-82F9-6C2D1943D1EF}" type="parTrans" cxnId="{60595432-C6E8-41C5-A5B5-D6E6EF84B2C6}">
      <dgm:prSet/>
      <dgm:spPr/>
      <dgm:t>
        <a:bodyPr/>
        <a:lstStyle/>
        <a:p>
          <a:endParaRPr lang="cs-CZ"/>
        </a:p>
      </dgm:t>
    </dgm:pt>
    <dgm:pt modelId="{64F6FC89-8D9E-4FF3-93E6-6A8308AC180E}" type="sibTrans" cxnId="{60595432-C6E8-41C5-A5B5-D6E6EF84B2C6}">
      <dgm:prSet/>
      <dgm:spPr/>
      <dgm:t>
        <a:bodyPr/>
        <a:lstStyle/>
        <a:p>
          <a:endParaRPr lang="cs-CZ"/>
        </a:p>
      </dgm:t>
    </dgm:pt>
    <dgm:pt modelId="{413646F1-3752-47FE-A66A-172D900B8F05}">
      <dgm:prSet phldrT="[Text]"/>
      <dgm:spPr/>
      <dgm:t>
        <a:bodyPr/>
        <a:lstStyle/>
        <a:p>
          <a:r>
            <a:rPr lang="cs-CZ" dirty="0" smtClean="0"/>
            <a:t>23.3.2020</a:t>
          </a:r>
          <a:endParaRPr lang="cs-CZ" dirty="0"/>
        </a:p>
      </dgm:t>
    </dgm:pt>
    <dgm:pt modelId="{B43474FC-74D1-4F31-9E84-F27E6FBD2566}" type="parTrans" cxnId="{46F34D69-5D60-4E98-BAF8-CA790ACC1048}">
      <dgm:prSet/>
      <dgm:spPr/>
      <dgm:t>
        <a:bodyPr/>
        <a:lstStyle/>
        <a:p>
          <a:endParaRPr lang="cs-CZ"/>
        </a:p>
      </dgm:t>
    </dgm:pt>
    <dgm:pt modelId="{A0779405-0406-4AC4-A971-CF25B342C5E9}" type="sibTrans" cxnId="{46F34D69-5D60-4E98-BAF8-CA790ACC1048}">
      <dgm:prSet/>
      <dgm:spPr/>
      <dgm:t>
        <a:bodyPr/>
        <a:lstStyle/>
        <a:p>
          <a:endParaRPr lang="cs-CZ"/>
        </a:p>
      </dgm:t>
    </dgm:pt>
    <dgm:pt modelId="{240CD9A9-4519-4B83-A460-F7B91F9C37F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 smtClean="0"/>
            <a:t>24.3.2020</a:t>
          </a:r>
          <a:endParaRPr lang="cs-CZ" dirty="0"/>
        </a:p>
      </dgm:t>
    </dgm:pt>
    <dgm:pt modelId="{12DD866F-F625-4CA9-BC99-942723538904}" type="parTrans" cxnId="{873C9268-8B83-4D7D-9103-DAB18E1BAA77}">
      <dgm:prSet/>
      <dgm:spPr/>
      <dgm:t>
        <a:bodyPr/>
        <a:lstStyle/>
        <a:p>
          <a:endParaRPr lang="cs-CZ"/>
        </a:p>
      </dgm:t>
    </dgm:pt>
    <dgm:pt modelId="{7C0A8621-6D24-4868-B92B-2DB298BC6C15}" type="sibTrans" cxnId="{873C9268-8B83-4D7D-9103-DAB18E1BAA77}">
      <dgm:prSet/>
      <dgm:spPr/>
      <dgm:t>
        <a:bodyPr/>
        <a:lstStyle/>
        <a:p>
          <a:endParaRPr lang="cs-CZ"/>
        </a:p>
      </dgm:t>
    </dgm:pt>
    <dgm:pt modelId="{C18439B5-9B70-4228-97D5-864077C0C344}" type="pres">
      <dgm:prSet presAssocID="{91358FE4-E086-43BF-B148-C2D7F9B0F89B}" presName="Name0" presStyleCnt="0">
        <dgm:presLayoutVars>
          <dgm:dir/>
          <dgm:animLvl val="lvl"/>
          <dgm:resizeHandles val="exact"/>
        </dgm:presLayoutVars>
      </dgm:prSet>
      <dgm:spPr/>
    </dgm:pt>
    <dgm:pt modelId="{0348D8E2-7105-438C-B1CE-E3D3AD584119}" type="pres">
      <dgm:prSet presAssocID="{24118A81-DD85-4544-800D-3990273748E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4A0A6D-ED74-407C-9673-8FA9D49508F9}" type="pres">
      <dgm:prSet presAssocID="{64F6FC89-8D9E-4FF3-93E6-6A8308AC180E}" presName="parTxOnlySpace" presStyleCnt="0"/>
      <dgm:spPr/>
    </dgm:pt>
    <dgm:pt modelId="{D9CA7AEE-1AC6-452B-BDC4-0E62BE329976}" type="pres">
      <dgm:prSet presAssocID="{413646F1-3752-47FE-A66A-172D900B8F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61DFE8-9E48-467F-972F-55A8B8EA4400}" type="pres">
      <dgm:prSet presAssocID="{A0779405-0406-4AC4-A971-CF25B342C5E9}" presName="parTxOnlySpace" presStyleCnt="0"/>
      <dgm:spPr/>
    </dgm:pt>
    <dgm:pt modelId="{B5AD382B-571A-4BF9-AD79-5EDFD5F345CA}" type="pres">
      <dgm:prSet presAssocID="{240CD9A9-4519-4B83-A460-F7B91F9C37F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6F34D69-5D60-4E98-BAF8-CA790ACC1048}" srcId="{91358FE4-E086-43BF-B148-C2D7F9B0F89B}" destId="{413646F1-3752-47FE-A66A-172D900B8F05}" srcOrd="1" destOrd="0" parTransId="{B43474FC-74D1-4F31-9E84-F27E6FBD2566}" sibTransId="{A0779405-0406-4AC4-A971-CF25B342C5E9}"/>
    <dgm:cxn modelId="{60595432-C6E8-41C5-A5B5-D6E6EF84B2C6}" srcId="{91358FE4-E086-43BF-B148-C2D7F9B0F89B}" destId="{24118A81-DD85-4544-800D-3990273748E0}" srcOrd="0" destOrd="0" parTransId="{05D87B99-67BE-460C-82F9-6C2D1943D1EF}" sibTransId="{64F6FC89-8D9E-4FF3-93E6-6A8308AC180E}"/>
    <dgm:cxn modelId="{471C39CA-19DE-41BF-9983-E9440B2FC12A}" type="presOf" srcId="{91358FE4-E086-43BF-B148-C2D7F9B0F89B}" destId="{C18439B5-9B70-4228-97D5-864077C0C344}" srcOrd="0" destOrd="0" presId="urn:microsoft.com/office/officeart/2005/8/layout/chevron1"/>
    <dgm:cxn modelId="{873C9268-8B83-4D7D-9103-DAB18E1BAA77}" srcId="{91358FE4-E086-43BF-B148-C2D7F9B0F89B}" destId="{240CD9A9-4519-4B83-A460-F7B91F9C37F2}" srcOrd="2" destOrd="0" parTransId="{12DD866F-F625-4CA9-BC99-942723538904}" sibTransId="{7C0A8621-6D24-4868-B92B-2DB298BC6C15}"/>
    <dgm:cxn modelId="{17D59942-36F8-4070-95C3-EBB147DF1F75}" type="presOf" srcId="{413646F1-3752-47FE-A66A-172D900B8F05}" destId="{D9CA7AEE-1AC6-452B-BDC4-0E62BE329976}" srcOrd="0" destOrd="0" presId="urn:microsoft.com/office/officeart/2005/8/layout/chevron1"/>
    <dgm:cxn modelId="{D2FF8FC4-1EE9-4EEC-A1DA-C15E25B766F8}" type="presOf" srcId="{24118A81-DD85-4544-800D-3990273748E0}" destId="{0348D8E2-7105-438C-B1CE-E3D3AD584119}" srcOrd="0" destOrd="0" presId="urn:microsoft.com/office/officeart/2005/8/layout/chevron1"/>
    <dgm:cxn modelId="{0A32CCCD-B3BC-406B-B68F-3D07824DC37D}" type="presOf" srcId="{240CD9A9-4519-4B83-A460-F7B91F9C37F2}" destId="{B5AD382B-571A-4BF9-AD79-5EDFD5F345CA}" srcOrd="0" destOrd="0" presId="urn:microsoft.com/office/officeart/2005/8/layout/chevron1"/>
    <dgm:cxn modelId="{A4D04D69-85CB-41EB-AB90-FF6F9FEDC4EB}" type="presParOf" srcId="{C18439B5-9B70-4228-97D5-864077C0C344}" destId="{0348D8E2-7105-438C-B1CE-E3D3AD584119}" srcOrd="0" destOrd="0" presId="urn:microsoft.com/office/officeart/2005/8/layout/chevron1"/>
    <dgm:cxn modelId="{8C9BDD5D-4D5A-4EE6-9B1E-1D427539F28A}" type="presParOf" srcId="{C18439B5-9B70-4228-97D5-864077C0C344}" destId="{314A0A6D-ED74-407C-9673-8FA9D49508F9}" srcOrd="1" destOrd="0" presId="urn:microsoft.com/office/officeart/2005/8/layout/chevron1"/>
    <dgm:cxn modelId="{C169276D-398D-40C3-B4A6-47ADE0DD53DF}" type="presParOf" srcId="{C18439B5-9B70-4228-97D5-864077C0C344}" destId="{D9CA7AEE-1AC6-452B-BDC4-0E62BE329976}" srcOrd="2" destOrd="0" presId="urn:microsoft.com/office/officeart/2005/8/layout/chevron1"/>
    <dgm:cxn modelId="{4F6E0180-B924-4419-8207-B83308D4B3FE}" type="presParOf" srcId="{C18439B5-9B70-4228-97D5-864077C0C344}" destId="{D361DFE8-9E48-467F-972F-55A8B8EA4400}" srcOrd="3" destOrd="0" presId="urn:microsoft.com/office/officeart/2005/8/layout/chevron1"/>
    <dgm:cxn modelId="{E9C1FBF3-1780-4A62-84CF-E328C39E4695}" type="presParOf" srcId="{C18439B5-9B70-4228-97D5-864077C0C344}" destId="{B5AD382B-571A-4BF9-AD79-5EDFD5F345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27.2.2020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28.2.2020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1.3.2020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25.3.2020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26.3.2020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27.3.2020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28.3.2020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30.3.2020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31.3.2020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1.4.2020</a:t>
          </a:r>
          <a:endParaRPr lang="cs-CZ" sz="34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2.4.2020</a:t>
          </a:r>
          <a:endParaRPr lang="cs-CZ" sz="34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3.4.2020</a:t>
          </a:r>
          <a:endParaRPr lang="cs-CZ" sz="3400" kern="1200" dirty="0"/>
        </a:p>
      </dsp:txBody>
      <dsp:txXfrm>
        <a:off x="5804693" y="1249140"/>
        <a:ext cx="1740694" cy="11604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4.4.2020</a:t>
          </a:r>
          <a:endParaRPr lang="cs-CZ" sz="34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6.4.2020</a:t>
          </a:r>
          <a:endParaRPr lang="cs-CZ" sz="34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7.4.2020</a:t>
          </a:r>
          <a:endParaRPr lang="cs-CZ" sz="3400" kern="1200" dirty="0"/>
        </a:p>
      </dsp:txBody>
      <dsp:txXfrm>
        <a:off x="5804693" y="1249140"/>
        <a:ext cx="1740694" cy="11604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8.4.2020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9.4.2020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10.4.2020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11.4.2020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14.4.2020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15.4.2020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16.4.2020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17.4.2020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20.4.2020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21.4.2020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22.4.2020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23.4.2020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24.4.2020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27.4.2020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29.4.2020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7143" y="975297"/>
          <a:ext cx="4270374" cy="170814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 dirty="0" smtClean="0"/>
            <a:t>30.4.2020</a:t>
          </a:r>
          <a:endParaRPr lang="cs-CZ" sz="4500" kern="1200" dirty="0"/>
        </a:p>
      </dsp:txBody>
      <dsp:txXfrm>
        <a:off x="861218" y="975297"/>
        <a:ext cx="2562225" cy="1708149"/>
      </dsp:txXfrm>
    </dsp:sp>
    <dsp:sp modelId="{B5AD382B-571A-4BF9-AD79-5EDFD5F345CA}">
      <dsp:nvSpPr>
        <dsp:cNvPr id="0" name=""/>
        <dsp:cNvSpPr/>
      </dsp:nvSpPr>
      <dsp:spPr>
        <a:xfrm>
          <a:off x="3850481" y="975297"/>
          <a:ext cx="4270374" cy="1708149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 dirty="0" smtClean="0"/>
            <a:t>2.5.2020</a:t>
          </a:r>
          <a:endParaRPr lang="cs-CZ" sz="4500" kern="1200" dirty="0"/>
        </a:p>
      </dsp:txBody>
      <dsp:txXfrm>
        <a:off x="4704556" y="975297"/>
        <a:ext cx="2562225" cy="1708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40087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2.3.2020</a:t>
          </a:r>
          <a:endParaRPr lang="cs-CZ" sz="3400" kern="1200" dirty="0"/>
        </a:p>
      </dsp:txBody>
      <dsp:txXfrm>
        <a:off x="620318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3.3.2020</a:t>
          </a:r>
          <a:endParaRPr lang="cs-CZ" sz="34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4.3.2020</a:t>
          </a:r>
          <a:endParaRPr lang="cs-CZ" sz="3400" kern="1200" dirty="0"/>
        </a:p>
      </dsp:txBody>
      <dsp:txXfrm>
        <a:off x="5804693" y="1249140"/>
        <a:ext cx="1740694" cy="11604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A7AEE-1AC6-452B-BDC4-0E62BE329976}">
      <dsp:nvSpPr>
        <dsp:cNvPr id="0" name=""/>
        <dsp:cNvSpPr/>
      </dsp:nvSpPr>
      <dsp:spPr>
        <a:xfrm>
          <a:off x="7143" y="975297"/>
          <a:ext cx="4270374" cy="17081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5" tIns="66675" rIns="66675" bIns="66675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dirty="0" smtClean="0"/>
            <a:t>4.5.2020</a:t>
          </a:r>
          <a:endParaRPr lang="cs-CZ" sz="5000" kern="1200" dirty="0"/>
        </a:p>
      </dsp:txBody>
      <dsp:txXfrm>
        <a:off x="861218" y="975297"/>
        <a:ext cx="2562225" cy="1708149"/>
      </dsp:txXfrm>
    </dsp:sp>
    <dsp:sp modelId="{B5AD382B-571A-4BF9-AD79-5EDFD5F345CA}">
      <dsp:nvSpPr>
        <dsp:cNvPr id="0" name=""/>
        <dsp:cNvSpPr/>
      </dsp:nvSpPr>
      <dsp:spPr>
        <a:xfrm>
          <a:off x="3850481" y="975297"/>
          <a:ext cx="4270374" cy="1708149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5" tIns="66675" rIns="66675" bIns="66675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dirty="0" smtClean="0"/>
            <a:t>5.5.2020</a:t>
          </a:r>
          <a:endParaRPr lang="cs-CZ" sz="5000" kern="1200" dirty="0"/>
        </a:p>
      </dsp:txBody>
      <dsp:txXfrm>
        <a:off x="4704556" y="975297"/>
        <a:ext cx="2562225" cy="170814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7143" y="975297"/>
          <a:ext cx="4270374" cy="170814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5" tIns="66675" rIns="66675" bIns="66675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dirty="0" smtClean="0"/>
            <a:t>6.5.2020</a:t>
          </a:r>
          <a:endParaRPr lang="cs-CZ" sz="5000" kern="1200" dirty="0"/>
        </a:p>
      </dsp:txBody>
      <dsp:txXfrm>
        <a:off x="861218" y="975297"/>
        <a:ext cx="2562225" cy="1708149"/>
      </dsp:txXfrm>
    </dsp:sp>
    <dsp:sp modelId="{D9CA7AEE-1AC6-452B-BDC4-0E62BE329976}">
      <dsp:nvSpPr>
        <dsp:cNvPr id="0" name=""/>
        <dsp:cNvSpPr/>
      </dsp:nvSpPr>
      <dsp:spPr>
        <a:xfrm>
          <a:off x="3850481" y="975297"/>
          <a:ext cx="4270374" cy="17081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25" tIns="66675" rIns="66675" bIns="66675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dirty="0" smtClean="0"/>
            <a:t>7.5.2020</a:t>
          </a:r>
          <a:endParaRPr lang="cs-CZ" sz="5000" kern="1200" dirty="0"/>
        </a:p>
      </dsp:txBody>
      <dsp:txXfrm>
        <a:off x="4704556" y="975297"/>
        <a:ext cx="2562225" cy="170814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D382B-571A-4BF9-AD79-5EDFD5F345CA}">
      <dsp:nvSpPr>
        <dsp:cNvPr id="0" name=""/>
        <dsp:cNvSpPr/>
      </dsp:nvSpPr>
      <dsp:spPr>
        <a:xfrm>
          <a:off x="6107" y="0"/>
          <a:ext cx="6247735" cy="2048467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11.5.2020</a:t>
          </a:r>
          <a:endParaRPr lang="cs-CZ" sz="6500" kern="1200" dirty="0"/>
        </a:p>
      </dsp:txBody>
      <dsp:txXfrm>
        <a:off x="1030341" y="0"/>
        <a:ext cx="4199268" cy="2048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5.3.2020</a:t>
          </a:r>
          <a:endParaRPr lang="cs-CZ" sz="34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6.3.2020</a:t>
          </a:r>
          <a:endParaRPr lang="cs-CZ" sz="34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7.3.2020</a:t>
          </a:r>
          <a:endParaRPr lang="cs-CZ" sz="3400" kern="1200" dirty="0"/>
        </a:p>
      </dsp:txBody>
      <dsp:txXfrm>
        <a:off x="5804693" y="1249140"/>
        <a:ext cx="1740694" cy="1160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8.3.2020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9.3.2020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10.3.2020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9179" y="0"/>
          <a:ext cx="5487122" cy="101809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31" tIns="81344" rIns="81344" bIns="81344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100" kern="1200" dirty="0" smtClean="0"/>
            <a:t>11.3.2020</a:t>
          </a:r>
          <a:endParaRPr lang="cs-CZ" sz="6100" kern="1200" dirty="0"/>
        </a:p>
      </dsp:txBody>
      <dsp:txXfrm>
        <a:off x="518227" y="0"/>
        <a:ext cx="4469027" cy="1018095"/>
      </dsp:txXfrm>
    </dsp:sp>
    <dsp:sp modelId="{D9CA7AEE-1AC6-452B-BDC4-0E62BE329976}">
      <dsp:nvSpPr>
        <dsp:cNvPr id="0" name=""/>
        <dsp:cNvSpPr/>
      </dsp:nvSpPr>
      <dsp:spPr>
        <a:xfrm>
          <a:off x="4956769" y="0"/>
          <a:ext cx="5487122" cy="10180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031" tIns="81344" rIns="81344" bIns="81344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100" kern="1200" dirty="0" smtClean="0"/>
            <a:t>12.3.2020</a:t>
          </a:r>
          <a:endParaRPr lang="cs-CZ" sz="6100" kern="1200" dirty="0"/>
        </a:p>
      </dsp:txBody>
      <dsp:txXfrm>
        <a:off x="5465817" y="0"/>
        <a:ext cx="4469027" cy="10180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983" y="0"/>
          <a:ext cx="3634396" cy="1008668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600" kern="1200" dirty="0" smtClean="0"/>
            <a:t>13.3.2020</a:t>
          </a:r>
          <a:endParaRPr lang="cs-CZ" sz="4600" kern="1200" dirty="0"/>
        </a:p>
      </dsp:txBody>
      <dsp:txXfrm>
        <a:off x="507317" y="0"/>
        <a:ext cx="2625728" cy="1008668"/>
      </dsp:txXfrm>
    </dsp:sp>
    <dsp:sp modelId="{D9CA7AEE-1AC6-452B-BDC4-0E62BE329976}">
      <dsp:nvSpPr>
        <dsp:cNvPr id="0" name=""/>
        <dsp:cNvSpPr/>
      </dsp:nvSpPr>
      <dsp:spPr>
        <a:xfrm>
          <a:off x="3273939" y="0"/>
          <a:ext cx="3634396" cy="10086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600" kern="1200" dirty="0" smtClean="0"/>
            <a:t>14.3.2020</a:t>
          </a:r>
          <a:endParaRPr lang="cs-CZ" sz="4600" kern="1200" dirty="0"/>
        </a:p>
      </dsp:txBody>
      <dsp:txXfrm>
        <a:off x="3778273" y="0"/>
        <a:ext cx="2625728" cy="1008668"/>
      </dsp:txXfrm>
    </dsp:sp>
    <dsp:sp modelId="{B5AD382B-571A-4BF9-AD79-5EDFD5F345CA}">
      <dsp:nvSpPr>
        <dsp:cNvPr id="0" name=""/>
        <dsp:cNvSpPr/>
      </dsp:nvSpPr>
      <dsp:spPr>
        <a:xfrm>
          <a:off x="6544895" y="0"/>
          <a:ext cx="3634396" cy="1008668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600" kern="1200" dirty="0" smtClean="0"/>
            <a:t>15.3.2020</a:t>
          </a:r>
          <a:endParaRPr lang="cs-CZ" sz="4600" kern="1200" dirty="0"/>
        </a:p>
      </dsp:txBody>
      <dsp:txXfrm>
        <a:off x="7049229" y="0"/>
        <a:ext cx="2625728" cy="10086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9073" y="0"/>
          <a:ext cx="5423963" cy="111236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16.3.2020</a:t>
          </a:r>
          <a:endParaRPr lang="cs-CZ" sz="6500" kern="1200" dirty="0"/>
        </a:p>
      </dsp:txBody>
      <dsp:txXfrm>
        <a:off x="565255" y="0"/>
        <a:ext cx="4311600" cy="1112363"/>
      </dsp:txXfrm>
    </dsp:sp>
    <dsp:sp modelId="{D9CA7AEE-1AC6-452B-BDC4-0E62BE329976}">
      <dsp:nvSpPr>
        <dsp:cNvPr id="0" name=""/>
        <dsp:cNvSpPr/>
      </dsp:nvSpPr>
      <dsp:spPr>
        <a:xfrm>
          <a:off x="4890640" y="0"/>
          <a:ext cx="5423963" cy="11123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17.3.2020</a:t>
          </a:r>
          <a:endParaRPr lang="cs-CZ" sz="6500" kern="1200" dirty="0"/>
        </a:p>
      </dsp:txBody>
      <dsp:txXfrm>
        <a:off x="5446822" y="0"/>
        <a:ext cx="4311600" cy="11123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18.3.2020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19.3.2020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20.3.2020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8D8E2-7105-438C-B1CE-E3D3AD584119}">
      <dsp:nvSpPr>
        <dsp:cNvPr id="0" name=""/>
        <dsp:cNvSpPr/>
      </dsp:nvSpPr>
      <dsp:spPr>
        <a:xfrm>
          <a:off x="2381" y="1249140"/>
          <a:ext cx="2901156" cy="116046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21.3.2020</a:t>
          </a:r>
          <a:endParaRPr lang="cs-CZ" sz="3000" kern="1200" dirty="0"/>
        </a:p>
      </dsp:txBody>
      <dsp:txXfrm>
        <a:off x="582612" y="1249140"/>
        <a:ext cx="1740694" cy="1160462"/>
      </dsp:txXfrm>
    </dsp:sp>
    <dsp:sp modelId="{D9CA7AEE-1AC6-452B-BDC4-0E62BE329976}">
      <dsp:nvSpPr>
        <dsp:cNvPr id="0" name=""/>
        <dsp:cNvSpPr/>
      </dsp:nvSpPr>
      <dsp:spPr>
        <a:xfrm>
          <a:off x="2613421" y="1249140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23.3.2020</a:t>
          </a:r>
          <a:endParaRPr lang="cs-CZ" sz="3000" kern="1200" dirty="0"/>
        </a:p>
      </dsp:txBody>
      <dsp:txXfrm>
        <a:off x="3193652" y="1249140"/>
        <a:ext cx="1740694" cy="1160462"/>
      </dsp:txXfrm>
    </dsp:sp>
    <dsp:sp modelId="{B5AD382B-571A-4BF9-AD79-5EDFD5F345CA}">
      <dsp:nvSpPr>
        <dsp:cNvPr id="0" name=""/>
        <dsp:cNvSpPr/>
      </dsp:nvSpPr>
      <dsp:spPr>
        <a:xfrm>
          <a:off x="5224462" y="1249140"/>
          <a:ext cx="2901156" cy="116046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 smtClean="0"/>
            <a:t>24.3.2020</a:t>
          </a:r>
          <a:endParaRPr lang="cs-CZ" sz="3000" kern="1200" dirty="0"/>
        </a:p>
      </dsp:txBody>
      <dsp:txXfrm>
        <a:off x="5804693" y="1249140"/>
        <a:ext cx="1740694" cy="1160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ED0A2-AF38-4482-A90E-D80CD8591358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2D198-D4CA-4893-A353-8ED4778F45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0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30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42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99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84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64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75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22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42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236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44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97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EF4B4-F870-4B1E-BD47-73C01ACCA17D}" type="datetimeFigureOut">
              <a:rPr lang="cs-CZ" smtClean="0"/>
              <a:t>12.05.2020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1B5A3-A77D-4AAE-BB75-8FC85435B6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98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aha6.cz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3368" y="1222744"/>
            <a:ext cx="9144000" cy="3105926"/>
          </a:xfrm>
        </p:spPr>
        <p:txBody>
          <a:bodyPr>
            <a:normAutofit/>
          </a:bodyPr>
          <a:lstStyle/>
          <a:p>
            <a:r>
              <a:rPr lang="cs-CZ" sz="6700" b="1" dirty="0" smtClean="0">
                <a:solidFill>
                  <a:schemeClr val="accent1">
                    <a:lumMod val="50000"/>
                  </a:schemeClr>
                </a:solidFill>
              </a:rPr>
              <a:t>Souhrnná informace</a:t>
            </a:r>
            <a:br>
              <a:rPr lang="cs-CZ" sz="6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/>
              <a:t> </a:t>
            </a:r>
            <a:r>
              <a:rPr lang="cs-CZ" sz="4400" b="1" dirty="0" smtClean="0"/>
              <a:t>o opatřeních k pandemii COVID-19</a:t>
            </a:r>
            <a:br>
              <a:rPr lang="cs-CZ" sz="4400" b="1" dirty="0" smtClean="0"/>
            </a:br>
            <a:r>
              <a:rPr lang="cs-CZ" sz="4400" b="1" dirty="0" smtClean="0"/>
              <a:t/>
            </a:r>
            <a:br>
              <a:rPr lang="cs-CZ" sz="4400" b="1" dirty="0" smtClean="0"/>
            </a:br>
            <a:r>
              <a:rPr lang="cs-CZ" sz="2000" b="1" dirty="0" smtClean="0"/>
              <a:t>11. ZMČ Praha 6 dne 14. 5. 2020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07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0553413"/>
              </p:ext>
            </p:extLst>
          </p:nvPr>
        </p:nvGraphicFramePr>
        <p:xfrm>
          <a:off x="732958" y="3450256"/>
          <a:ext cx="10182275" cy="100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909566" y="2924166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9351308" y="2957515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963761" y="4278428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68897"/>
              </p:ext>
            </p:extLst>
          </p:nvPr>
        </p:nvGraphicFramePr>
        <p:xfrm>
          <a:off x="140552" y="363658"/>
          <a:ext cx="5289288" cy="2597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9288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vyzvednutí desinfekce z ČVUT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dodání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prostředků Vazební věznici Ruzyně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dodání bezkontaktních teploměrů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domovům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 seniory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řešení problematiky pokračování agendy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výk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trestu OPP s Probační a mediační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službou ČR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 spolupráci s realizačním týmem Místního akčního plánu vzdělávání příprava sérii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webinářů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 ředitele/ředitelky, pedagogy škol na téma: "Jak učit žáky distančně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"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dezinfekce aerosolem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ZŠ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Norbertov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ZŠ Českomalínská, MŠ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Terronská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objednávka FN Praha 2, vitamíny pro pracovníky radnice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každodenní kontakt s MHMP, HZS, MP, PČR Pečovatelskou službou + Domovem pro seniory + LDN + soukromým zařízením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Centrin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84468"/>
              </p:ext>
            </p:extLst>
          </p:nvPr>
        </p:nvGraphicFramePr>
        <p:xfrm>
          <a:off x="1814483" y="4993101"/>
          <a:ext cx="8195853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853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provedení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opatření tajemníka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v rámci autoprovozu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uzavření garáží pro veřejnost, změna způsobu parkování a přidělení vozidel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16875"/>
              </p:ext>
            </p:extLst>
          </p:nvPr>
        </p:nvGraphicFramePr>
        <p:xfrm>
          <a:off x="6473561" y="778365"/>
          <a:ext cx="4441672" cy="1174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1672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Jsou uzavřeny základní umělecké </a:t>
                      </a:r>
                      <a:r>
                        <a:rPr lang="cs-CZ" sz="1200" dirty="0" smtClean="0">
                          <a:effectLst/>
                        </a:rPr>
                        <a:t>školy.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Mateřské školy zůstávají </a:t>
                      </a:r>
                      <a:r>
                        <a:rPr lang="cs-CZ" sz="1200" dirty="0" smtClean="0">
                          <a:effectLst/>
                        </a:rPr>
                        <a:t>otevřené.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Jsou uzavřeny všechny obchody, mimo potravin, lékáren a </a:t>
                      </a:r>
                      <a:r>
                        <a:rPr lang="cs-CZ" sz="1200" dirty="0" smtClean="0">
                          <a:effectLst/>
                        </a:rPr>
                        <a:t>drogerie.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Jsou zavřeny restaurace, </a:t>
                      </a:r>
                      <a:r>
                        <a:rPr lang="cs-CZ" sz="1200" dirty="0" smtClean="0">
                          <a:effectLst/>
                        </a:rPr>
                        <a:t>bary.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Zákaz veřejných a soukromých akcí s účastí nad 30 </a:t>
                      </a:r>
                      <a:r>
                        <a:rPr lang="cs-CZ" sz="1200" dirty="0" smtClean="0">
                          <a:effectLst/>
                        </a:rPr>
                        <a:t>osob.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Přímá spojnice se šipkou 10"/>
          <p:cNvCxnSpPr/>
          <p:nvPr/>
        </p:nvCxnSpPr>
        <p:spPr>
          <a:xfrm flipV="1">
            <a:off x="5062194" y="2030641"/>
            <a:ext cx="1715678" cy="1542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47769"/>
              </p:ext>
            </p:extLst>
          </p:nvPr>
        </p:nvGraphicFramePr>
        <p:xfrm>
          <a:off x="6693005" y="2366965"/>
          <a:ext cx="4808764" cy="590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8764"/>
              </a:tblGrid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9. krizový </a:t>
                      </a:r>
                      <a:r>
                        <a:rPr lang="cs-CZ" sz="1200" dirty="0">
                          <a:effectLst/>
                        </a:rPr>
                        <a:t>štáb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desinfekční rohožky  - umístění do budovy ÚMČ a zdrav. a</a:t>
                      </a:r>
                      <a:r>
                        <a:rPr lang="cs-CZ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soc. zařízení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9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9500" y="1279525"/>
            <a:ext cx="5461000" cy="40957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0075" y="12700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37210491"/>
              </p:ext>
            </p:extLst>
          </p:nvPr>
        </p:nvGraphicFramePr>
        <p:xfrm>
          <a:off x="743390" y="2924166"/>
          <a:ext cx="10323677" cy="111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339764" y="2430550"/>
            <a:ext cx="554350" cy="475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838322" y="3919282"/>
            <a:ext cx="537303" cy="660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1636071" y="3962400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94123"/>
              </p:ext>
            </p:extLst>
          </p:nvPr>
        </p:nvGraphicFramePr>
        <p:xfrm>
          <a:off x="139755" y="4774507"/>
          <a:ext cx="3301027" cy="195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1027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Autobusy MHD jezdí </a:t>
                      </a:r>
                      <a:r>
                        <a:rPr lang="cs-CZ" sz="1200" dirty="0" smtClean="0">
                          <a:effectLst/>
                        </a:rPr>
                        <a:t>ráno </a:t>
                      </a:r>
                      <a:r>
                        <a:rPr lang="cs-CZ" sz="1200" dirty="0">
                          <a:effectLst/>
                        </a:rPr>
                        <a:t>a odpoledne podle prázdninových jízdní řádů. Ruší se zastávky na znamení, autobusy otevírají všechny </a:t>
                      </a:r>
                      <a:r>
                        <a:rPr lang="cs-CZ" sz="1200" dirty="0" smtClean="0">
                          <a:effectLst/>
                        </a:rPr>
                        <a:t>dveře</a:t>
                      </a:r>
                      <a:r>
                        <a:rPr lang="cs-CZ" sz="1200" baseline="0" dirty="0" smtClean="0">
                          <a:effectLst/>
                        </a:rPr>
                        <a:t> automaticky, </a:t>
                      </a:r>
                      <a:r>
                        <a:rPr lang="cs-CZ" sz="1200" dirty="0" smtClean="0">
                          <a:effectLst/>
                        </a:rPr>
                        <a:t>zákaz </a:t>
                      </a:r>
                      <a:r>
                        <a:rPr lang="cs-CZ" sz="1200" dirty="0">
                          <a:effectLst/>
                        </a:rPr>
                        <a:t>nástupu předními dveřmi.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Začíná platit omezení volného pohybu osob v celé ČR. Opustit bydliště je možné jen při cestě do zaměstnání, na nákup, či za rodinou.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Dočasně se ruší </a:t>
                      </a:r>
                      <a:r>
                        <a:rPr lang="cs-CZ" sz="1200" dirty="0">
                          <a:effectLst/>
                        </a:rPr>
                        <a:t>modré zóny. Zákaz provozování vnitřních i venkovních sportovišť.  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98574"/>
              </p:ext>
            </p:extLst>
          </p:nvPr>
        </p:nvGraphicFramePr>
        <p:xfrm>
          <a:off x="139755" y="1057171"/>
          <a:ext cx="5035560" cy="113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5560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roušek pro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zaměstnance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koordinace šití roušek mezi dobrovolníky &amp; sociální oblastí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rozvoz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dezinfekčních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prostředků do zdrav. zařízení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sběr dat a zahájení tvorby "Statistik" vyřízení osobních,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tlf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a mailových podání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době nouzového stavu v rámci ÚMČ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07145"/>
              </p:ext>
            </p:extLst>
          </p:nvPr>
        </p:nvGraphicFramePr>
        <p:xfrm>
          <a:off x="5249636" y="141726"/>
          <a:ext cx="6433457" cy="2526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3457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zavedení sběrného místa pro roušky od občanů v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budově ÚMČ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16.3. – 3.4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dezinfekce a čištění klávesnic pomocí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Desident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spray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fy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Rainbow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každé pondělí a středa po 18 hodině (předpokládaný počet 100 ks/ týdně a dohromady 400 ks)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(66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Kč)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opatření k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zápisu do prvních tříd na školní rok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2020/2021 podle opatření vlády a MŠMT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 základě pokynu MŠMT příprava seznamu určených škol a školských zařízení k výkonu péče o děti rodičů vybraných profesí (4 ZŠ a 7 MŠ), informace předány na MHMP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 ZŠ MČ Praha 6 platí nový termín zápisu do prvních tříd ve dnech 21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– 22.04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2020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termín zápisu do MŠ nezměněn, stanoven na den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11.05.2020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dezinfekce MŠ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Motýlek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nanoroušek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a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dezinfekce od společnosti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Dermia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Spolupráce s PREV centrem – psychologická pomoc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93602"/>
              </p:ext>
            </p:extLst>
          </p:nvPr>
        </p:nvGraphicFramePr>
        <p:xfrm>
          <a:off x="3882196" y="4667373"/>
          <a:ext cx="6225190" cy="113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5190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nákupy pro seniory,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vyzvednutí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léků z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lékáren apod.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(koordinuje kancelář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starosty) + zajištění ochranných pomůcek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vitamínových komplexů pro zaměstnance radnice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navýšení denní úklidové služby od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CDV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dezinfekčních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rohožek a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jejich dovoz z Ostravy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Přímá spojnice se šipkou 16"/>
          <p:cNvCxnSpPr/>
          <p:nvPr/>
        </p:nvCxnSpPr>
        <p:spPr>
          <a:xfrm flipV="1">
            <a:off x="4826524" y="2542099"/>
            <a:ext cx="423112" cy="364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8023"/>
              </p:ext>
            </p:extLst>
          </p:nvPr>
        </p:nvGraphicFramePr>
        <p:xfrm>
          <a:off x="5542960" y="5951764"/>
          <a:ext cx="5280657" cy="391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80657"/>
              </a:tblGrid>
              <a:tr h="19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Cestující v MHD musí používat roušky. Vybrané autobusové linky končí už v 22:30.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21" name="Přímá spojnice se šipkou 20"/>
          <p:cNvCxnSpPr/>
          <p:nvPr/>
        </p:nvCxnSpPr>
        <p:spPr>
          <a:xfrm>
            <a:off x="10331753" y="3926859"/>
            <a:ext cx="28305" cy="1975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0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7" y="0"/>
            <a:ext cx="4850606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91" y="0"/>
            <a:ext cx="4849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3968013"/>
              </p:ext>
            </p:extLst>
          </p:nvPr>
        </p:nvGraphicFramePr>
        <p:xfrm>
          <a:off x="1572950" y="1916273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701752" y="2456455"/>
            <a:ext cx="329514" cy="695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156124" y="2519861"/>
            <a:ext cx="595990" cy="63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4070766" y="4190423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417708"/>
              </p:ext>
            </p:extLst>
          </p:nvPr>
        </p:nvGraphicFramePr>
        <p:xfrm>
          <a:off x="227712" y="999251"/>
          <a:ext cx="5176961" cy="1456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6961"/>
              </a:tblGrid>
              <a:tr h="366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dezinfekčních rohožek do Domů s pečovatelskou službou, LDN, Domova seniorů, MP Praha 6, PČR Praha 6, radnice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koordinace zásobování roušek od dobrovolníků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kontejneru pro skladování materiálu ke koronaviru na duben a květen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dezinfekčních prostředků 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ručníků pro sociálně vyloučené občany bez roušek 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režimových opatření v budově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radnice – provoz na směny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80998"/>
              </p:ext>
            </p:extLst>
          </p:nvPr>
        </p:nvGraphicFramePr>
        <p:xfrm>
          <a:off x="186891" y="4947201"/>
          <a:ext cx="5751997" cy="1238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1997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fasování dezinfekce na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Kundratce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Správa služeb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HMP 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(každý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čtvrtek, 1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000 l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fasování roušek od HMP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 zaměstnance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ÚMČ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čištění sedacího nábytku Dvorana, chodby OSV, OEOOD,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OSL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dezinfekčních ubrousků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umístění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informačních cedulí na hřiště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713"/>
              </p:ext>
            </p:extLst>
          </p:nvPr>
        </p:nvGraphicFramePr>
        <p:xfrm>
          <a:off x="6455714" y="2040348"/>
          <a:ext cx="2432149" cy="49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2149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dezinfekce budovy úřadu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dezinfekčních prostředků 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85057"/>
              </p:ext>
            </p:extLst>
          </p:nvPr>
        </p:nvGraphicFramePr>
        <p:xfrm>
          <a:off x="6139600" y="4947201"/>
          <a:ext cx="3960905" cy="58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905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Začíná platit prázdninový jízdní řád v metru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Ven jedině s rouškou.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 potravinách </a:t>
                      </a:r>
                      <a:r>
                        <a:rPr lang="cs-CZ" sz="1200" dirty="0" smtClean="0">
                          <a:effectLst/>
                        </a:rPr>
                        <a:t>byl</a:t>
                      </a:r>
                      <a:r>
                        <a:rPr lang="cs-CZ" sz="1200" baseline="0" dirty="0" smtClean="0">
                          <a:effectLst/>
                        </a:rPr>
                        <a:t> zaveden</a:t>
                      </a:r>
                      <a:r>
                        <a:rPr lang="cs-CZ" sz="1200" dirty="0" smtClean="0">
                          <a:effectLst/>
                        </a:rPr>
                        <a:t> speciální </a:t>
                      </a:r>
                      <a:r>
                        <a:rPr lang="cs-CZ" sz="1200" dirty="0">
                          <a:effectLst/>
                        </a:rPr>
                        <a:t>čas pro nákupy seniorů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Přímá spojnice se šipkou 10"/>
          <p:cNvCxnSpPr/>
          <p:nvPr/>
        </p:nvCxnSpPr>
        <p:spPr>
          <a:xfrm>
            <a:off x="6237514" y="4327071"/>
            <a:ext cx="657876" cy="579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13561"/>
              </p:ext>
            </p:extLst>
          </p:nvPr>
        </p:nvGraphicFramePr>
        <p:xfrm>
          <a:off x="6772949" y="984857"/>
          <a:ext cx="5208520" cy="702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8520"/>
              </a:tblGrid>
              <a:tr h="702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Do České republiky dorazil více než milion respirátorů z Číny. Čínské aerolinky </a:t>
                      </a:r>
                      <a:r>
                        <a:rPr lang="cs-CZ" sz="1200" dirty="0" err="1">
                          <a:effectLst/>
                        </a:rPr>
                        <a:t>China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Eastern</a:t>
                      </a:r>
                      <a:r>
                        <a:rPr lang="cs-CZ" sz="1200" dirty="0">
                          <a:effectLst/>
                        </a:rPr>
                        <a:t> dopravily do České republiky první část zdravotnického materiálu. Jedná se o celkem 1,1 milionu respirátorů třídy FFP2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14" name="Přímá spojnice se šipkou 13"/>
          <p:cNvCxnSpPr/>
          <p:nvPr/>
        </p:nvCxnSpPr>
        <p:spPr>
          <a:xfrm flipV="1">
            <a:off x="9168493" y="1690009"/>
            <a:ext cx="987878" cy="1551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5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raboma\Desktop\Foto WEB\90428020_10157475253859234_395753035571134464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527050"/>
            <a:ext cx="4219575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raboma\Desktop\Foto WEB\90434857_10157475256314234_540266688808380006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09" y="527050"/>
            <a:ext cx="4219575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raboma\Desktop\Foto WEB\94590233_848917188950441_232852460694981836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42" y="685804"/>
            <a:ext cx="4000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raboma\Desktop\Foto WEB\FCTZ4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 rot="5400000">
            <a:off x="5773036" y="1352553"/>
            <a:ext cx="5334001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29269120"/>
              </p:ext>
            </p:extLst>
          </p:nvPr>
        </p:nvGraphicFramePr>
        <p:xfrm>
          <a:off x="1596848" y="1247591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622156" y="2086394"/>
            <a:ext cx="567747" cy="383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7739743" y="1427205"/>
            <a:ext cx="473528" cy="1062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077680" y="3627754"/>
            <a:ext cx="627225" cy="72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77116"/>
              </p:ext>
            </p:extLst>
          </p:nvPr>
        </p:nvGraphicFramePr>
        <p:xfrm>
          <a:off x="345882" y="782332"/>
          <a:ext cx="3221911" cy="1251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1911"/>
              </a:tblGrid>
              <a:tr h="1251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instalace bezpečnostních a ochranných přepážek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v prostorách OSV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 podatelny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úřadu 1.4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demontáž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přepážky v podatelně a její úprava (zvětšení okénka)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4058"/>
              </p:ext>
            </p:extLst>
          </p:nvPr>
        </p:nvGraphicFramePr>
        <p:xfrm>
          <a:off x="327478" y="4412530"/>
          <a:ext cx="3071709" cy="2152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1709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Na noční linkách MHD zrušen víkendový interval 20 minut. Platí celotýdenně interval 30 minut.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 Pardubicích přistál letoun Ruslan se zdravotnickým materiálem. V rámci využití letových hodin z aliančního programu strategické letecké přepravy SALIS dopravil z </a:t>
                      </a:r>
                      <a:r>
                        <a:rPr lang="cs-CZ" sz="1200" dirty="0" err="1">
                          <a:effectLst/>
                        </a:rPr>
                        <a:t>Šen-čenu</a:t>
                      </a:r>
                      <a:r>
                        <a:rPr lang="cs-CZ" sz="1200" dirty="0">
                          <a:effectLst/>
                        </a:rPr>
                        <a:t> do České republiky desítky tun zdravotnického materiálu, včetně milionů roušek a respirátorů.</a:t>
                      </a:r>
                      <a:endParaRPr lang="cs-CZ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265794"/>
              </p:ext>
            </p:extLst>
          </p:nvPr>
        </p:nvGraphicFramePr>
        <p:xfrm>
          <a:off x="3765934" y="3943351"/>
          <a:ext cx="6439423" cy="2861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9423"/>
              </a:tblGrid>
              <a:tr h="162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dezinfekce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prostor služeben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MP a PČR na území Prahy 6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2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obědů v PUB pro seniory za 100 Kč/ks - jejich rozvoz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seniorům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(na základě vyčerpání PS)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2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náhradního skladovacího prostoru pro krizový štáb (kiosek)</a:t>
                      </a:r>
                      <a:endParaRPr lang="cs-CZ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2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rukavic a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dotykových teploměrů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2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desinfekčních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ubrousků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2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fasování roušek od HMP</a:t>
                      </a:r>
                      <a:endParaRPr lang="cs-CZ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2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předávání aktualizovaných seznamů dětí z MHMP do určené školy</a:t>
                      </a:r>
                      <a:endParaRPr lang="cs-CZ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realizace opatření k dopadu nařízení vlády a MŠMT na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organiz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a opatření k zápisu do 1. tříd na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šk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rok 2020/2021 (způsoby podávání žádostí, zajištění ověření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potř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dokumentů) opatření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tvorba letáku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psychologická pomoc pro seniory (PREV centrum)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komunikace s MZV – státní tajemník M. Stašek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ZÚ Kodaň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dohledání zásilky ochranných pomůcek pro MČ P6 a Plzeňský kraj v Kodani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zřízení školky IZS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80274"/>
              </p:ext>
            </p:extLst>
          </p:nvPr>
        </p:nvGraphicFramePr>
        <p:xfrm>
          <a:off x="3774210" y="1546743"/>
          <a:ext cx="2556310" cy="411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6310"/>
              </a:tblGrid>
              <a:tr h="411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U </a:t>
                      </a:r>
                      <a:r>
                        <a:rPr lang="cs-CZ" sz="1200" dirty="0">
                          <a:effectLst/>
                        </a:rPr>
                        <a:t>tramvají začíná platit prázdninový provoz, vybrané linky končí v 22:30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13" name="Přímá spojnice se šipkou 12"/>
          <p:cNvCxnSpPr/>
          <p:nvPr/>
        </p:nvCxnSpPr>
        <p:spPr>
          <a:xfrm flipH="1">
            <a:off x="5829300" y="3627754"/>
            <a:ext cx="295288" cy="33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4912013" y="1958656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19679"/>
              </p:ext>
            </p:extLst>
          </p:nvPr>
        </p:nvGraphicFramePr>
        <p:xfrm>
          <a:off x="5852398" y="692213"/>
          <a:ext cx="5912253" cy="742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2253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pracího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prášku,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domluva spolupráce s prádelnou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(praní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roušek v prádelně a žehlení)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instalace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bezp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a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ochr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přepážek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ŽO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úklid a zajištění skladového prostoru J.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Martího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8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raboma\Desktop\Foto WEB\93550230_10157582913139234_640652508016725196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90" y="1004186"/>
            <a:ext cx="7231026" cy="48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9923533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334531" y="2355757"/>
            <a:ext cx="659028" cy="50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6918434" y="2233292"/>
            <a:ext cx="659028" cy="632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4171950" y="4035878"/>
            <a:ext cx="652677" cy="732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39695"/>
              </p:ext>
            </p:extLst>
          </p:nvPr>
        </p:nvGraphicFramePr>
        <p:xfrm>
          <a:off x="295569" y="1221393"/>
          <a:ext cx="4357771" cy="113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7771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střežení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skladu s rouškami a respirátory J.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Martího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komunikace s MZV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desinfekce Polikliniky pod Marjánkou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komunikace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 Letištěm Praha a </a:t>
                      </a:r>
                      <a:r>
                        <a:rPr lang="cs-CZ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Menzies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Aviation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Czech, s r. o. o prioritním odbavení a proclení zásilek 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14051"/>
              </p:ext>
            </p:extLst>
          </p:nvPr>
        </p:nvGraphicFramePr>
        <p:xfrm>
          <a:off x="1664045" y="4776651"/>
          <a:ext cx="4705622" cy="1238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622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dezinfekčních prostředků - náplně do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zásobníků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 ubrousky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fasování dezinfekce na Kunradce - Správa služeb HMP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dezinfekční ubrousky jednotlivě balené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dovoz roušek a respirátorů  z letiště 150 000 ks zakoupených MČ Praha 6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desinfekce veřejných prostor Hanspaulka a Baba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47205"/>
              </p:ext>
            </p:extLst>
          </p:nvPr>
        </p:nvGraphicFramePr>
        <p:xfrm>
          <a:off x="5355387" y="961929"/>
          <a:ext cx="6421745" cy="1238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1745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dodání bavlněných roušek do zdrav. zařízení (poliklinik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Stamicova, DPS Liboc, ÚVN Střešovice)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distribuce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látek občanům na šití roušek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jednorázových roušek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zakoupených MČ Praha 6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přesun základního vybavení (matrace, lůžkoviny, nádobí) ze Živohoště do skladu Marjánka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zřízení sběrných uren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bavlněné roušky (Kaufland, Billa, Tesco)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6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3297385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546803" y="2102349"/>
            <a:ext cx="502433" cy="763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6967420" y="2297253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26846"/>
              </p:ext>
            </p:extLst>
          </p:nvPr>
        </p:nvGraphicFramePr>
        <p:xfrm>
          <a:off x="451362" y="264686"/>
          <a:ext cx="4814602" cy="1837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4602"/>
              </a:tblGrid>
              <a:tr h="16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jednání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 odborem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soc. věcí a řediteli PS k návrhům opatření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uzavření DS E.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Purkyňové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veřejnost (návštěvy) a DS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Thákurova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uzavření LDN pro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veřejnost (návštěvy)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zrušení seniorských akcí v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domovech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seniorů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zrušení seniorských akcí v DPS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domluvena příp. pomoc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Českého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č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erveného kříže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zvýšení frekvence úklidu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 DPS a Polikliniky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2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doporučení omezení návštěv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DPS Šlejnická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Liboc, Na Dračkách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dohoda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PVK o zajištění dodávky vody v případě potřeby 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Přímá spojnice se šipkou 14"/>
          <p:cNvCxnSpPr/>
          <p:nvPr/>
        </p:nvCxnSpPr>
        <p:spPr>
          <a:xfrm flipH="1">
            <a:off x="3995350" y="4019550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435842"/>
              </p:ext>
            </p:extLst>
          </p:nvPr>
        </p:nvGraphicFramePr>
        <p:xfrm>
          <a:off x="2947307" y="4727554"/>
          <a:ext cx="4741512" cy="691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1512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školám doporučena zvýšená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hygienická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opatření (úklid a osobní hygiena)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školám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doporučeno omezení mimoškolních a zrušení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zahraničních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cest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školám nařízeno informovat v případě výskytu viru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669497"/>
              </p:ext>
            </p:extLst>
          </p:nvPr>
        </p:nvGraphicFramePr>
        <p:xfrm>
          <a:off x="6315876" y="1526446"/>
          <a:ext cx="4877359" cy="742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7359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rozšíření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preventivní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karantény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pro osoby vracející se z rizikových oblastí 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připomínka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hygieny – informace o nutnosti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zvýšených </a:t>
                      </a:r>
                      <a:r>
                        <a:rPr lang="cs-CZ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hyg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opatření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upozornění k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dovoleným – doporučení necestovat do rizikových oblastí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raboma\Desktop\Foto WEB\91011425_10157523774489234_773346423281287168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95" y="685800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raboma\Desktop\Foto WEB\91236602_10157523774289234_83543834242528051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82" y="685800"/>
            <a:ext cx="4095749" cy="54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59543769"/>
              </p:ext>
            </p:extLst>
          </p:nvPr>
        </p:nvGraphicFramePr>
        <p:xfrm>
          <a:off x="1334531" y="2233864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283707" y="3020401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9219733" y="3251501"/>
            <a:ext cx="646099" cy="674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571145" y="4530410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55792"/>
              </p:ext>
            </p:extLst>
          </p:nvPr>
        </p:nvGraphicFramePr>
        <p:xfrm>
          <a:off x="252877" y="2661941"/>
          <a:ext cx="4781037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1037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Další omezení provozu autobusových linek MHD. Delší intervaly přes den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927838"/>
              </p:ext>
            </p:extLst>
          </p:nvPr>
        </p:nvGraphicFramePr>
        <p:xfrm>
          <a:off x="271731" y="5227852"/>
          <a:ext cx="4762183" cy="742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2183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provedení dezinfekce MŠ Motýlek 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jednání se zástupci ČVUT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objednání protiskluzových dezinfekčních rohoží do budovy úřadu 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58650"/>
              </p:ext>
            </p:extLst>
          </p:nvPr>
        </p:nvGraphicFramePr>
        <p:xfrm>
          <a:off x="1942735" y="6226138"/>
          <a:ext cx="5535181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5181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Vláda spouští projekt chytré karantény, s testováním se začne v Jihomoravském </a:t>
                      </a:r>
                      <a:r>
                        <a:rPr lang="cs-CZ" sz="1200" dirty="0" smtClean="0">
                          <a:effectLst/>
                        </a:rPr>
                        <a:t>kraji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81808"/>
              </p:ext>
            </p:extLst>
          </p:nvPr>
        </p:nvGraphicFramePr>
        <p:xfrm>
          <a:off x="6517703" y="364473"/>
          <a:ext cx="5404060" cy="2887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4060"/>
              </a:tblGrid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desinfekce veřejných prostor - Petřiny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fasování roušek od HMP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nastavení formy komunikace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– zřízení krizového webu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nové záložky na webu MČ Praha 6  COVID 19, kde budou přehledně uvedeny potřebné informace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dezinfekce, rozlévání do lahví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balíčků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bezdomovce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3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RMČ schválila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usn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č. 1384/20 přijetí dotace z HMP na řešení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kriz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situace v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souvisl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s šířením nového typu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koronaviru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ve výši 31.686,6 tis. Kč - termín duben 2020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3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zrušení akcí pořádaných MČ Praha 6 do 30.06.2020 (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usn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RMČ č. 1375/20 - přesun prostředků na tyto akce (2.370 tis. Kč) do rozpočtové rezervy)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ochranných brýlí 15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ks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6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dezinfekční protiskluzové rohože - 10 sad v počtu 2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ks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Přímá spojnice se šipkou 12"/>
          <p:cNvCxnSpPr/>
          <p:nvPr/>
        </p:nvCxnSpPr>
        <p:spPr>
          <a:xfrm>
            <a:off x="6018105" y="4530409"/>
            <a:ext cx="15050" cy="1617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1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1475"/>
            <a:ext cx="5765800" cy="43243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500310"/>
            <a:ext cx="5619750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2466055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448831" y="2295243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7927685" y="2130879"/>
            <a:ext cx="914236" cy="73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4068829" y="4044043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91152"/>
              </p:ext>
            </p:extLst>
          </p:nvPr>
        </p:nvGraphicFramePr>
        <p:xfrm>
          <a:off x="184363" y="1298953"/>
          <a:ext cx="4743329" cy="991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3329"/>
              </a:tblGrid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číslo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časopisu Šestka ke COVID-19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100 ks obědů 1x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týdně (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firma Košík) - zdarma + rozvoz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vytipovaným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seniorům a rodinám s dětmi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předání šitých roušek Městské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policii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občany (náhlá potřeba v terénu)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44616"/>
              </p:ext>
            </p:extLst>
          </p:nvPr>
        </p:nvGraphicFramePr>
        <p:xfrm>
          <a:off x="1601230" y="4708792"/>
          <a:ext cx="4403964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3964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fasování dezinfekce na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Kunradce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- Správa služeb HMP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jednání s ČVUT o možnosti dodání ochr. štítů, brýlí a masek s filtrem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balíčků pro bezdomovce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desinfekce veřejných prostor Vokovice</a:t>
                      </a:r>
                      <a:r>
                        <a:rPr lang="cs-CZ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Červený Vrch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587918"/>
              </p:ext>
            </p:extLst>
          </p:nvPr>
        </p:nvGraphicFramePr>
        <p:xfrm>
          <a:off x="7092827" y="1322615"/>
          <a:ext cx="4121160" cy="777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1160"/>
              </a:tblGrid>
              <a:tr h="281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roušek ze sběrných míst, prádelna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objednání ochranných přepážek pro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OVV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zahájen roznos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speciálního čísla Šestky dobrovolníky</a:t>
                      </a:r>
                      <a:endParaRPr lang="cs-CZ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2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raboma\Desktop\Foto WEB\91569302_10157533683279234_557838850426771865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9" y="255181"/>
            <a:ext cx="5924550" cy="395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raboma\Desktop\Foto WEB\91456076_10157533681319234_787037475068864102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69" y="2525815"/>
            <a:ext cx="5962650" cy="39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8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62096434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691037" y="2121887"/>
            <a:ext cx="537813" cy="736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6730656" y="2290440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995351" y="3962400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52156"/>
              </p:ext>
            </p:extLst>
          </p:nvPr>
        </p:nvGraphicFramePr>
        <p:xfrm>
          <a:off x="251949" y="1703684"/>
          <a:ext cx="3357589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7589"/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instalace ochranných přepážek v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budově ÚMČ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33965"/>
              </p:ext>
            </p:extLst>
          </p:nvPr>
        </p:nvGraphicFramePr>
        <p:xfrm>
          <a:off x="251949" y="4727524"/>
          <a:ext cx="7242360" cy="1565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2360"/>
              </a:tblGrid>
              <a:tr h="18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spuštění informační linky 775 883 975  pro zápisy do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škol (OŠ)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7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prodloužení úředních hodin v informační kanceláři Dvorany- zakládání datových  schránek + konverze dokumentů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opakované dodání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ochranných pomůcek DS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Purkyňové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 LDN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Chittussiho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opakovaný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roušek ze sběrných míst, prádelna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objednání dezinfekce, barelů s kohoutkem, lahví na dezinfekci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na karanténu v DPS 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plán distribuce dezinfekce, určení výdejních míst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638566"/>
              </p:ext>
            </p:extLst>
          </p:nvPr>
        </p:nvGraphicFramePr>
        <p:xfrm>
          <a:off x="7766392" y="4465864"/>
          <a:ext cx="4281416" cy="58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1416"/>
              </a:tblGrid>
              <a:tr h="263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Povolen pohyb na venkovních sportovištích, v parcích a v přírodě.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Individuální sportování je možné bez roušky.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Otevírají se sběrny surovin, sběrné dvory a kompostárny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20134"/>
              </p:ext>
            </p:extLst>
          </p:nvPr>
        </p:nvGraphicFramePr>
        <p:xfrm>
          <a:off x="4958819" y="878599"/>
          <a:ext cx="7109457" cy="1382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9457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dezinfekce na povrchy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 budově ÚMČ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a dovoz ochranných masek pro ošetřování nakažených C-19 (určeno pro zdravotnická a ošetřovatelská zařízení)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domluva s HZS o dovozu ředěného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chlornanu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postřiku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prováděnému prostřednictvím CDV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ochranných prostředků pro zápisy do ZŠ a MŠ (respirátory, rukavice, dezinfekce)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objednání čištění části budovy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ÚMČ ozónem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Přímá spojnice se šipkou 10"/>
          <p:cNvCxnSpPr/>
          <p:nvPr/>
        </p:nvCxnSpPr>
        <p:spPr>
          <a:xfrm>
            <a:off x="7275109" y="4057778"/>
            <a:ext cx="490405" cy="46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raboma\Desktop\Foto WEB\96804184_1145842312463945_855721939660963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84" y="457200"/>
            <a:ext cx="4414838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raboma\Desktop\Foto WEB\96535515_283955125972484_33421744397048872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48" y="457200"/>
            <a:ext cx="4414838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7195754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718733" y="2541989"/>
            <a:ext cx="462604" cy="287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7528477" y="2257784"/>
            <a:ext cx="764502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995351" y="3962400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4835"/>
              </p:ext>
            </p:extLst>
          </p:nvPr>
        </p:nvGraphicFramePr>
        <p:xfrm>
          <a:off x="111475" y="123798"/>
          <a:ext cx="6261045" cy="2381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1045"/>
              </a:tblGrid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lahví a bezpečnostních listů na stáčení dezinfekce na ruce pro občany (rozvoz s obědy)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brigádníků na páteční roznos tiskovin pro občany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každodenní rozvoz roušek, dezinfekce, obědů pro seniory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zajišťování speciální dezinfekce na podlahy LDN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5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oslovení ČČK ve věci péče o seniora, který má být propuštěn z nemocnice do domácího ošetření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desinfekce veřejných prostor Liboc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prázdných a naplnění kanystrů dezinfekcí MHMP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2 000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vyzvednutí pomůcek a dezinfekce určené pro školy IZS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předání šitých roušek PČR, pro občany (náhlá potřeba v terénu)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opakovaný svoz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roušek ze sběrných míst, prádelna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nepřetržité ostrahy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skladu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José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Martího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467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ČVUT věnovala 28 ošetřovatelských</a:t>
                      </a:r>
                      <a:r>
                        <a:rPr lang="cs-CZ" sz="11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masek 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44019"/>
              </p:ext>
            </p:extLst>
          </p:nvPr>
        </p:nvGraphicFramePr>
        <p:xfrm>
          <a:off x="2011086" y="4696897"/>
          <a:ext cx="3593259" cy="742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3259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vyzvednutí pomůcek a dezinfekce určené pro školy IZS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fasování dezinfekce na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Kunradce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- Správa služeb HMP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opakovaná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dodávky respirátorů a roušek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80155"/>
              </p:ext>
            </p:extLst>
          </p:nvPr>
        </p:nvGraphicFramePr>
        <p:xfrm>
          <a:off x="4005568" y="5644041"/>
          <a:ext cx="4733903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3903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Otevírají se </a:t>
                      </a:r>
                      <a:r>
                        <a:rPr lang="cs-CZ" sz="1200" dirty="0" err="1">
                          <a:effectLst/>
                        </a:rPr>
                        <a:t>hobbymarkety</a:t>
                      </a:r>
                      <a:r>
                        <a:rPr lang="cs-CZ" sz="1200" dirty="0">
                          <a:effectLst/>
                        </a:rPr>
                        <a:t>, železářství, stavebniny, prodejny jízdních kol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482479"/>
              </p:ext>
            </p:extLst>
          </p:nvPr>
        </p:nvGraphicFramePr>
        <p:xfrm>
          <a:off x="7709478" y="1992280"/>
          <a:ext cx="2603445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3445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velikonoční roznos tiskovin pro občany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Přímá spojnice se šipkou 11"/>
          <p:cNvCxnSpPr/>
          <p:nvPr/>
        </p:nvCxnSpPr>
        <p:spPr>
          <a:xfrm>
            <a:off x="6014201" y="3883843"/>
            <a:ext cx="1300068" cy="1658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781050"/>
            <a:ext cx="3829050" cy="51054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5178" y="1419225"/>
            <a:ext cx="5105402" cy="38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8066487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747157" y="2238642"/>
            <a:ext cx="638288" cy="568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6649013" y="2303143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995351" y="3962400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823626"/>
              </p:ext>
            </p:extLst>
          </p:nvPr>
        </p:nvGraphicFramePr>
        <p:xfrm>
          <a:off x="188463" y="1930033"/>
          <a:ext cx="2575164" cy="308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5164"/>
              </a:tblGrid>
              <a:tr h="308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velikonoční roznos tiskovin pro občany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65955"/>
              </p:ext>
            </p:extLst>
          </p:nvPr>
        </p:nvGraphicFramePr>
        <p:xfrm>
          <a:off x="994518" y="4704938"/>
          <a:ext cx="3715808" cy="49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5808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opakovaný svoz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roušek ze sběrných míst, prádelna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rozvoz dezinfekce pro občany DPS a Pečovatelská služba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50613"/>
              </p:ext>
            </p:extLst>
          </p:nvPr>
        </p:nvGraphicFramePr>
        <p:xfrm>
          <a:off x="4988648" y="5431482"/>
          <a:ext cx="3979758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9758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 nezbytně nutných případech je povoleno vycestovat z ČR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85432"/>
              </p:ext>
            </p:extLst>
          </p:nvPr>
        </p:nvGraphicFramePr>
        <p:xfrm>
          <a:off x="4494940" y="1772738"/>
          <a:ext cx="3951478" cy="49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1478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dovoz kanystrů s kohoutkem na plnění lahví dezinfekcí 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prázdných a naplnění kanystrů dezinfekcí MHMP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2 000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61980"/>
              </p:ext>
            </p:extLst>
          </p:nvPr>
        </p:nvGraphicFramePr>
        <p:xfrm>
          <a:off x="3608821" y="1144121"/>
          <a:ext cx="8357312" cy="391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7312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Dochází k prvnímu posílení provozu MHD. V Praze jsou posílené vybrané autobusové linky, které jezdí k průmyslovém areálům, či k nemocnicím. Mezi vybranými linkami jsou: 110, 136, 141, 171, 174, 180, 186, 191, 193, 201 a 213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13" name="Přímá spojnice se šipkou 12"/>
          <p:cNvCxnSpPr/>
          <p:nvPr/>
        </p:nvCxnSpPr>
        <p:spPr>
          <a:xfrm flipV="1">
            <a:off x="8810615" y="1551214"/>
            <a:ext cx="1304935" cy="1320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5420162" y="3962400"/>
            <a:ext cx="1" cy="1469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57522"/>
              </p:ext>
            </p:extLst>
          </p:nvPr>
        </p:nvGraphicFramePr>
        <p:xfrm>
          <a:off x="994518" y="5183832"/>
          <a:ext cx="3715808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5808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začátek spolupráce s dobrovolníky z Letiště Praha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97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0608901"/>
              </p:ext>
            </p:extLst>
          </p:nvPr>
        </p:nvGraphicFramePr>
        <p:xfrm>
          <a:off x="2138558" y="2355755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2138558" y="2964177"/>
            <a:ext cx="588313" cy="643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8131629" y="3094264"/>
            <a:ext cx="383721" cy="513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78623"/>
              </p:ext>
            </p:extLst>
          </p:nvPr>
        </p:nvGraphicFramePr>
        <p:xfrm>
          <a:off x="109149" y="325955"/>
          <a:ext cx="5818124" cy="2655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8124"/>
              </a:tblGrid>
              <a:tr h="184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bezpečnostní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</a:t>
                      </a:r>
                      <a:endParaRPr lang="cs-CZ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doporučení na zrušení 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zahraničních cest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omezení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vnitrostátních 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cest (do 50 lidí, </a:t>
                      </a:r>
                      <a:r>
                        <a:rPr lang="cs-CZ" sz="12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doprava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pro zaměstnance ÚMČ</a:t>
                      </a:r>
                      <a:endParaRPr lang="cs-CZ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zrušení všech akcí pro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seniory pořádaných MČ P6 a doporučení akcím se záštitou MČ P6</a:t>
                      </a:r>
                      <a:endParaRPr lang="cs-CZ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letáky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pokyny ke správnému mytí rukou 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 všem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umyvadlům ÚMČ</a:t>
                      </a:r>
                      <a:endParaRPr lang="cs-CZ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zvýšený úklid v ÚMČ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zajištění dotykových teploměrů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(předčasné) spuštění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aplikace Lepší 6 pro možnost informování obyvatel notifikacemi </a:t>
                      </a:r>
                      <a:endParaRPr lang="cs-CZ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výzva 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CDV k zajištění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dostatečného 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množství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úklidových 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mycích prostředků a ke zvýšené četnosti a rozsahu úklidu s důrazem na dezinfekci 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(zasláno písemně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předtím 27.2. telefonicky)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žádost na DPP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 zvýšení úklidu 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 na letiště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rozpočtová 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opatření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žádost o navýšení rezervy </a:t>
                      </a:r>
                      <a:r>
                        <a:rPr lang="cs-CZ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krizové</a:t>
                      </a:r>
                      <a:r>
                        <a:rPr lang="cs-CZ" sz="12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situace</a:t>
                      </a:r>
                      <a:endParaRPr lang="cs-CZ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27111"/>
              </p:ext>
            </p:extLst>
          </p:nvPr>
        </p:nvGraphicFramePr>
        <p:xfrm>
          <a:off x="1657350" y="5426680"/>
          <a:ext cx="3565419" cy="443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5419"/>
              </a:tblGrid>
              <a:tr h="143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kontrola prostor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budovy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Polikliniky Pod Marjánkou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450 ks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dezinfekce rukou - 3 551 Kč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845923"/>
              </p:ext>
            </p:extLst>
          </p:nvPr>
        </p:nvGraphicFramePr>
        <p:xfrm>
          <a:off x="6069215" y="1065548"/>
          <a:ext cx="5893317" cy="2000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3317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 a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2. jednání krizového štábu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podezření na výskyt nákazy u matky žáka na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ZŠ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A.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Čermáka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–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doporučení ředitelského volna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jednání s Hygienou na ZŠ A.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Čermáka za účasti radních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souhrn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doporučení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dle hygieny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vybavení 3 starými notebooky z OI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 výkon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ekon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činnosti, e-podatelny a datových zpráv 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dopis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ambasádám –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info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o COVID-19 a nabídka součinnosti 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mimořádného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úklidu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(desinfekce) na ZŠ A. Čermáka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zřízení tel. linek pro dotazy občanů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Přímá spojnice se šipkou 13"/>
          <p:cNvCxnSpPr/>
          <p:nvPr/>
        </p:nvCxnSpPr>
        <p:spPr>
          <a:xfrm flipH="1">
            <a:off x="4589240" y="4615117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raboma\Desktop\Foto WEB\96542006_658456841423422_9465826814774476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35" y="647700"/>
            <a:ext cx="4000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raboma\Desktop\Foto WEB\96708672_284777822920954_451865428231192576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63" y="647700"/>
            <a:ext cx="4000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793900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334531" y="2274113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6777705" y="2274113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308808" y="3962400"/>
            <a:ext cx="1401519" cy="131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34176"/>
              </p:ext>
            </p:extLst>
          </p:nvPr>
        </p:nvGraphicFramePr>
        <p:xfrm>
          <a:off x="340893" y="900735"/>
          <a:ext cx="3668674" cy="1382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674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rozhodnutí o zřízení testovacího místa 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protilátky COVID-19 pomocí rapid testů na VN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čištění části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budovy ÚMČ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ozónem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fasování dezinfekce Na Kunradce - Správa služeb HMP</a:t>
                      </a:r>
                      <a:endParaRPr lang="cs-CZ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vyzvednutí pomůcek a dezinfekce určené pro školy IZS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vyzvednutí 2. várky respirátorů na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Letišti Praha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777699"/>
              </p:ext>
            </p:extLst>
          </p:nvPr>
        </p:nvGraphicFramePr>
        <p:xfrm>
          <a:off x="837659" y="5353653"/>
          <a:ext cx="5092039" cy="691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920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roušek ze sběrných míst, prádelna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zajištění materiálního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vybavení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odběrového kontejneru lékařů na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VN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převoz dezinfekce do Vazební věznice Ruzyně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54767"/>
              </p:ext>
            </p:extLst>
          </p:nvPr>
        </p:nvGraphicFramePr>
        <p:xfrm>
          <a:off x="4587861" y="1035863"/>
          <a:ext cx="6913908" cy="1238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3908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roušek ze sběrných míst, prádelna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plnění lahví s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dezinfekcí – dobrovolníci 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ochranných prostředků pro zápisy do ZŠ a MŠ (respirátory, rukavice, dezinfekce)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zajištění 250 ks ochranných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štítů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spolupráce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JCDecaux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citilighty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 plakátem „Moje rouška chrání tebe, tvoje rouška chrání mě“ na území P6 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72314"/>
              </p:ext>
            </p:extLst>
          </p:nvPr>
        </p:nvGraphicFramePr>
        <p:xfrm>
          <a:off x="6777705" y="4739340"/>
          <a:ext cx="4893820" cy="58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3820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Otevírají se farmářské trhy </a:t>
                      </a:r>
                      <a:r>
                        <a:rPr lang="cs-CZ" sz="1200" dirty="0" smtClean="0">
                          <a:effectLst/>
                        </a:rPr>
                        <a:t>na Hradčanské (na Kulaťáku od 2. května), </a:t>
                      </a:r>
                      <a:r>
                        <a:rPr lang="cs-CZ" sz="1200" dirty="0">
                          <a:effectLst/>
                        </a:rPr>
                        <a:t>autosalony a autobazary.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Začínají fungovat řemeslníci, mohou se </a:t>
                      </a:r>
                      <a:r>
                        <a:rPr lang="cs-CZ" sz="1200" dirty="0" smtClean="0">
                          <a:effectLst/>
                        </a:rPr>
                        <a:t>konat </a:t>
                      </a:r>
                      <a:r>
                        <a:rPr lang="cs-CZ" sz="1200" dirty="0">
                          <a:effectLst/>
                        </a:rPr>
                        <a:t>malé svatby do 10 osob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12" name="Přímá spojnice se šipkou 11"/>
          <p:cNvCxnSpPr/>
          <p:nvPr/>
        </p:nvCxnSpPr>
        <p:spPr>
          <a:xfrm>
            <a:off x="7884308" y="4027714"/>
            <a:ext cx="826889" cy="696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raboma\Desktop\Foto WEB\202002402 V1810 - S1 - Proti smer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99" y="857250"/>
            <a:ext cx="3671888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raboma\Desktop\Foto WEB\94231894_10157614095844234_539766222898174361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83" y="857250"/>
            <a:ext cx="36957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18038049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364509" y="2355755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7594600" y="2150367"/>
            <a:ext cx="653854" cy="660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995351" y="3962400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99"/>
              </p:ext>
            </p:extLst>
          </p:nvPr>
        </p:nvGraphicFramePr>
        <p:xfrm>
          <a:off x="546569" y="2039242"/>
          <a:ext cx="1575923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923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plnění lahví dezinfekcí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03150"/>
              </p:ext>
            </p:extLst>
          </p:nvPr>
        </p:nvGraphicFramePr>
        <p:xfrm>
          <a:off x="1334530" y="4732552"/>
          <a:ext cx="6015948" cy="1733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5948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respirátorů a roušek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mimořádný úklid včetně dezinfekce veřejných prostor Polikliniky Pod Marjánkou 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ochranných obleků pro odběrové místo na VN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provedení dezinf. prostor budovy ÚMČ Praha 6 - dvorana, podat., pracovna a sekret. starosty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opětovný svoz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roušek ze sběrných míst, prádelna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kompletování a distribuce testovacích setů s rapidtesty MHMP lékařům Prahy 6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prázdných a naplnění kanystrů dezinfekcí MHMP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23013"/>
              </p:ext>
            </p:extLst>
          </p:nvPr>
        </p:nvGraphicFramePr>
        <p:xfrm>
          <a:off x="4996544" y="248140"/>
          <a:ext cx="5918690" cy="1902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690"/>
              </a:tblGrid>
              <a:tr h="416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zajištění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pitného režimu pro zaměstnance – Letiště ve spolupráci s </a:t>
                      </a:r>
                      <a:r>
                        <a:rPr lang="cs-CZ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Mattoni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vyzvednutí pomůcek a dezinfekce určené pro školy IZS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převoz dezinfekce do Vazební věznice Ruzyně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testovacích setů s rapidtesty MHMP lékařům Prahy 6 </a:t>
                      </a:r>
                      <a:endParaRPr lang="cs-CZ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fasování dezinfekce na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Kundratce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Správa služeb HMP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akce "zavoláme zpátky" s ČČK pro seniory P6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převzetí darovaných látek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 roušky z IKEA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8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40" y="2247899"/>
            <a:ext cx="5695951" cy="42719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" y="478465"/>
            <a:ext cx="569595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334695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334531" y="2355757"/>
            <a:ext cx="659028" cy="509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7389684" y="1955114"/>
            <a:ext cx="1424378" cy="91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5051153" y="3962399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69555"/>
              </p:ext>
            </p:extLst>
          </p:nvPr>
        </p:nvGraphicFramePr>
        <p:xfrm>
          <a:off x="203397" y="1302608"/>
          <a:ext cx="5462617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2617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převoz láhví k plnění do VV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Ruzyně – lahve (0,3l) 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darovány spol. Coca-Cola (4 000 ks)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obličejových štítů soc. a zdrav. z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ařízením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roušek ze sběrných míst, prádelna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testovacích setů s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rapid testy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MHMP lékařům Prahy 6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87246"/>
              </p:ext>
            </p:extLst>
          </p:nvPr>
        </p:nvGraphicFramePr>
        <p:xfrm>
          <a:off x="365999" y="4716401"/>
          <a:ext cx="3071708" cy="391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1708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Povoleny bohoslužby do 15 osob.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Povoleno zasedání spolků v počtu do 10 osob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 flipH="1">
            <a:off x="1278584" y="4035878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91186"/>
              </p:ext>
            </p:extLst>
          </p:nvPr>
        </p:nvGraphicFramePr>
        <p:xfrm>
          <a:off x="3961170" y="4736340"/>
          <a:ext cx="2622298" cy="742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298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dezinfekce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ČePRO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do VV Ruzyně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roušek ze sběrných míst, prádelna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2000 ks lahví k plnění do VV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Ruzyně (2l)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52162"/>
              </p:ext>
            </p:extLst>
          </p:nvPr>
        </p:nvGraphicFramePr>
        <p:xfrm>
          <a:off x="4352838" y="5644041"/>
          <a:ext cx="6242191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2191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Otevírají se provozovny do 2 500 m</a:t>
                      </a:r>
                      <a:r>
                        <a:rPr lang="cs-CZ" sz="1200" baseline="30000" dirty="0">
                          <a:effectLst/>
                        </a:rPr>
                        <a:t>2,</a:t>
                      </a:r>
                      <a:r>
                        <a:rPr lang="cs-CZ" sz="1200" dirty="0">
                          <a:effectLst/>
                        </a:rPr>
                        <a:t>, mimo nákupní centra, autoškoly, posilovny, knihovny, ZOO</a:t>
                      </a:r>
                      <a:r>
                        <a:rPr lang="cs-CZ" sz="1200" dirty="0" smtClean="0">
                          <a:effectLst/>
                        </a:rPr>
                        <a:t>.</a:t>
                      </a: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12" name="Přímá spojnice se šipkou 11"/>
          <p:cNvCxnSpPr/>
          <p:nvPr/>
        </p:nvCxnSpPr>
        <p:spPr>
          <a:xfrm>
            <a:off x="6458283" y="3962399"/>
            <a:ext cx="2031300" cy="1622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90866"/>
              </p:ext>
            </p:extLst>
          </p:nvPr>
        </p:nvGraphicFramePr>
        <p:xfrm>
          <a:off x="7313554" y="1211994"/>
          <a:ext cx="4045746" cy="742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5746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fasování dezinfekce na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Kunradce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- Správa služeb HMP¨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prázdných a naplnění kanystrů dezinfekcí MHMP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2 000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vyzvednutí pomůcek a dezinfekce určené pro školy IZS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raboma\Desktop\Foto WEB\94526918_848914708950689_111293074199124377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521" y="603250"/>
            <a:ext cx="43053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raboma\Desktop\Foto WEB\94022103_10157609299249234_918946917133792051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939" y="1320801"/>
            <a:ext cx="5740401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4531019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334531" y="2355756"/>
            <a:ext cx="659028" cy="568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6934764" y="1787345"/>
            <a:ext cx="502900" cy="759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6028258" y="4291913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57261"/>
              </p:ext>
            </p:extLst>
          </p:nvPr>
        </p:nvGraphicFramePr>
        <p:xfrm>
          <a:off x="413806" y="1477678"/>
          <a:ext cx="3741815" cy="886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815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distribuce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ochr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štítů do zdrav. zařízení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P6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dodávka 208 tis. ks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jednorázových roušek (sklad J. </a:t>
                      </a:r>
                      <a:r>
                        <a:rPr lang="cs-CZ" sz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Martího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svoz roušek ze sběrných míst, prádelna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3275"/>
              </p:ext>
            </p:extLst>
          </p:nvPr>
        </p:nvGraphicFramePr>
        <p:xfrm>
          <a:off x="5631460" y="1509863"/>
          <a:ext cx="3741815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815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otevření farmářských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trhů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29787"/>
              </p:ext>
            </p:extLst>
          </p:nvPr>
        </p:nvGraphicFramePr>
        <p:xfrm>
          <a:off x="3454766" y="5040326"/>
          <a:ext cx="6242191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2191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Od 1. 5. na základě rozhodnutí vlády dochází</a:t>
                      </a:r>
                      <a:r>
                        <a:rPr lang="cs-CZ" sz="1200" baseline="0" dirty="0" smtClean="0">
                          <a:effectLst/>
                        </a:rPr>
                        <a:t> k postupnému uvolňování „krizových“ opatření.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0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5" y="306331"/>
            <a:ext cx="4202341" cy="3151755"/>
          </a:xfrm>
          <a:prstGeom prst="rect">
            <a:avLst/>
          </a:prstGeom>
        </p:spPr>
      </p:pic>
      <p:pic>
        <p:nvPicPr>
          <p:cNvPr id="3075" name="Picture 3" descr="C:\Users\hraboma\Desktop\COVID 19\FOTO\IMG_0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62" y="306331"/>
            <a:ext cx="4202340" cy="31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6542" y="3241909"/>
            <a:ext cx="3926097" cy="29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1720376"/>
              </p:ext>
            </p:extLst>
          </p:nvPr>
        </p:nvGraphicFramePr>
        <p:xfrm>
          <a:off x="1601230" y="161461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Přímá spojnice se šipkou 14"/>
          <p:cNvCxnSpPr/>
          <p:nvPr/>
        </p:nvCxnSpPr>
        <p:spPr>
          <a:xfrm>
            <a:off x="3995350" y="4294414"/>
            <a:ext cx="1" cy="47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4580164" y="1908163"/>
            <a:ext cx="514177" cy="688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200215"/>
              </p:ext>
            </p:extLst>
          </p:nvPr>
        </p:nvGraphicFramePr>
        <p:xfrm>
          <a:off x="4837252" y="1660513"/>
          <a:ext cx="3741815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815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roušek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ve dvoraně budovy ÚMČ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11065"/>
              </p:ext>
            </p:extLst>
          </p:nvPr>
        </p:nvGraphicFramePr>
        <p:xfrm>
          <a:off x="3223433" y="4816398"/>
          <a:ext cx="3741815" cy="1382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815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vybavení škol a školek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P6 ochrannými pomůckami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pokračování spolupráce s dobrovolníky z Letiště 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rozvoz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desinfekcí a roušek do domácností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linka pro seniory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stále v provozu nonstop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RMČ č.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1459/20 byla jmenována komise pro posouzení žádostí o podporu postiženým pandemií COVID-19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raboma\Desktop\Foto WEB\90899649_10157505806014234_77938382359054254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8575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raboma\Desktop\Foto WEB\90623350_10157505806004234_350481951256005836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943100"/>
            <a:ext cx="61468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0543364"/>
              </p:ext>
            </p:extLst>
          </p:nvPr>
        </p:nvGraphicFramePr>
        <p:xfrm>
          <a:off x="2038865" y="1275866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2714295" y="1645461"/>
            <a:ext cx="575912" cy="568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5856808" y="3962398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68500"/>
              </p:ext>
            </p:extLst>
          </p:nvPr>
        </p:nvGraphicFramePr>
        <p:xfrm>
          <a:off x="1095133" y="1389646"/>
          <a:ext cx="5119162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9162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distribuce desinfekce zdarma občanům na Vítězném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náměstí – výdejní místo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699769"/>
              </p:ext>
            </p:extLst>
          </p:nvPr>
        </p:nvGraphicFramePr>
        <p:xfrm>
          <a:off x="4406818" y="4621425"/>
          <a:ext cx="5235203" cy="742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5203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dodání 67 ks desinfekčních stojanů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balíčků a distribuce do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ZŠ a MŠ (roušky, stojany, rukavice, teploměry)</a:t>
                      </a:r>
                      <a:endParaRPr lang="cs-CZ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desinfekce pro občany k dispozici ve dvoraně ÚMČ </a:t>
                      </a: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2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01" y="3885791"/>
            <a:ext cx="3761891" cy="28214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9" y="283739"/>
            <a:ext cx="2559335" cy="341244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52" y="3915177"/>
            <a:ext cx="3719403" cy="2792032"/>
          </a:xfrm>
          <a:prstGeom prst="rect">
            <a:avLst/>
          </a:prstGeom>
        </p:spPr>
      </p:pic>
      <p:pic>
        <p:nvPicPr>
          <p:cNvPr id="2050" name="Picture 2" descr="C:\Users\hraboma\Desktop\Foto WEB\96706616_10157674403924234_806594505142488268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49" y="277586"/>
            <a:ext cx="2559335" cy="341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7960841"/>
              </p:ext>
            </p:extLst>
          </p:nvPr>
        </p:nvGraphicFramePr>
        <p:xfrm>
          <a:off x="2686050" y="3224892"/>
          <a:ext cx="6253843" cy="204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Přímá spojnice se šipkou 14"/>
          <p:cNvCxnSpPr/>
          <p:nvPr/>
        </p:nvCxnSpPr>
        <p:spPr>
          <a:xfrm>
            <a:off x="5992586" y="5282293"/>
            <a:ext cx="889907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4250"/>
              </p:ext>
            </p:extLst>
          </p:nvPr>
        </p:nvGraphicFramePr>
        <p:xfrm>
          <a:off x="6521367" y="5828770"/>
          <a:ext cx="3741815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1815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spolupráci s MHMP podpora autokina Strahov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693560"/>
              </p:ext>
            </p:extLst>
          </p:nvPr>
        </p:nvGraphicFramePr>
        <p:xfrm>
          <a:off x="3813995" y="2000957"/>
          <a:ext cx="3325672" cy="58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5672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Obnovení platnosti modrých zón. Částečné</a:t>
                      </a:r>
                      <a:r>
                        <a:rPr lang="cs-CZ" sz="1200" baseline="0" dirty="0" smtClean="0">
                          <a:effectLst/>
                        </a:rPr>
                        <a:t> obnovení provozu základních škol (9. třída). Také se otevírají obchody a zahrádky restaurací.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cxnSp>
        <p:nvCxnSpPr>
          <p:cNvPr id="17" name="Přímá spojnice se šipkou 16"/>
          <p:cNvCxnSpPr/>
          <p:nvPr/>
        </p:nvCxnSpPr>
        <p:spPr>
          <a:xfrm flipV="1">
            <a:off x="4640715" y="2563586"/>
            <a:ext cx="347664" cy="642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0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679344" y="409694"/>
            <a:ext cx="4914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accent1">
                    <a:lumMod val="50000"/>
                  </a:schemeClr>
                </a:solidFill>
              </a:rPr>
              <a:t>COVID-19 v číslech</a:t>
            </a:r>
            <a:endParaRPr lang="cs-CZ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9" name="Skupina 28"/>
          <p:cNvGrpSpPr/>
          <p:nvPr/>
        </p:nvGrpSpPr>
        <p:grpSpPr>
          <a:xfrm>
            <a:off x="7174535" y="3830304"/>
            <a:ext cx="2283189" cy="1575494"/>
            <a:chOff x="7826652" y="4068547"/>
            <a:chExt cx="2283189" cy="1575494"/>
          </a:xfrm>
        </p:grpSpPr>
        <p:sp>
          <p:nvSpPr>
            <p:cNvPr id="19" name="Obdélník 18"/>
            <p:cNvSpPr/>
            <p:nvPr/>
          </p:nvSpPr>
          <p:spPr>
            <a:xfrm>
              <a:off x="8057838" y="4068547"/>
              <a:ext cx="1676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Pomáhalo nám </a:t>
              </a:r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8358613" y="4437879"/>
              <a:ext cx="135325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0" b="1" dirty="0">
                  <a:solidFill>
                    <a:schemeClr val="accent1">
                      <a:lumMod val="50000"/>
                    </a:schemeClr>
                  </a:solidFill>
                </a:rPr>
                <a:t>115</a:t>
              </a:r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7826652" y="5274709"/>
              <a:ext cx="2283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dobrovolníků </a:t>
              </a:r>
              <a:r>
                <a:rPr lang="cs-CZ" b="1" dirty="0" smtClean="0"/>
                <a:t>z Letiště</a:t>
              </a:r>
              <a:endParaRPr lang="cs-CZ" b="1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2011687" y="1326608"/>
            <a:ext cx="3064602" cy="1445846"/>
            <a:chOff x="1115948" y="1286849"/>
            <a:chExt cx="3064602" cy="1445846"/>
          </a:xfrm>
        </p:grpSpPr>
        <p:sp>
          <p:nvSpPr>
            <p:cNvPr id="4" name="TextovéPole 3"/>
            <p:cNvSpPr txBox="1"/>
            <p:nvPr/>
          </p:nvSpPr>
          <p:spPr>
            <a:xfrm>
              <a:off x="1115948" y="1959428"/>
              <a:ext cx="1088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522450" y="1492893"/>
              <a:ext cx="26581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0" b="1" dirty="0">
                  <a:solidFill>
                    <a:schemeClr val="accent1">
                      <a:lumMod val="50000"/>
                    </a:schemeClr>
                  </a:solidFill>
                </a:rPr>
                <a:t>13 200 l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1853747" y="1286849"/>
              <a:ext cx="21543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b="1" dirty="0" smtClean="0"/>
                <a:t>Celkem jsme vydali</a:t>
              </a:r>
              <a:endParaRPr lang="cs-CZ" b="1" dirty="0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2204357" y="2363363"/>
              <a:ext cx="1195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desinfekce</a:t>
              </a: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6863649" y="1347986"/>
            <a:ext cx="2760692" cy="1424468"/>
            <a:chOff x="7698605" y="1308227"/>
            <a:chExt cx="2760692" cy="1424468"/>
          </a:xfrm>
        </p:grpSpPr>
        <p:sp>
          <p:nvSpPr>
            <p:cNvPr id="12" name="Obdélník 11"/>
            <p:cNvSpPr/>
            <p:nvPr/>
          </p:nvSpPr>
          <p:spPr>
            <a:xfrm>
              <a:off x="8138503" y="1308227"/>
              <a:ext cx="1901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Celkem </a:t>
              </a:r>
              <a:r>
                <a:rPr lang="cs-CZ" b="1" dirty="0" smtClean="0"/>
                <a:t>se rozdalo</a:t>
              </a:r>
              <a:endParaRPr lang="cs-CZ" b="1" dirty="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7698605" y="1492893"/>
              <a:ext cx="276069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0" b="1" dirty="0">
                  <a:solidFill>
                    <a:schemeClr val="accent1">
                      <a:lumMod val="50000"/>
                    </a:schemeClr>
                  </a:solidFill>
                </a:rPr>
                <a:t>8 600 ks</a:t>
              </a: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8053434" y="2363363"/>
              <a:ext cx="1963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bavlněných roušek</a:t>
              </a: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298998" y="3817821"/>
            <a:ext cx="2760692" cy="1569661"/>
            <a:chOff x="1421738" y="3911127"/>
            <a:chExt cx="2760692" cy="1569661"/>
          </a:xfrm>
        </p:grpSpPr>
        <p:sp>
          <p:nvSpPr>
            <p:cNvPr id="16" name="Obdélník 15"/>
            <p:cNvSpPr/>
            <p:nvPr/>
          </p:nvSpPr>
          <p:spPr>
            <a:xfrm>
              <a:off x="1621600" y="3911127"/>
              <a:ext cx="23609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Celkem </a:t>
              </a:r>
              <a:r>
                <a:rPr lang="cs-CZ" b="1" dirty="0" smtClean="0"/>
                <a:t>bylo rozvezeno</a:t>
              </a:r>
              <a:endParaRPr lang="cs-CZ" b="1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1421738" y="4280459"/>
              <a:ext cx="276069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0" b="1" dirty="0">
                  <a:solidFill>
                    <a:schemeClr val="accent1">
                      <a:lumMod val="50000"/>
                    </a:schemeClr>
                  </a:solidFill>
                </a:rPr>
                <a:t>2 000 ks</a:t>
              </a: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838615" y="5111456"/>
              <a:ext cx="19269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obědů pro seniory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3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1752854" y="1688640"/>
            <a:ext cx="8040201" cy="3477755"/>
            <a:chOff x="1830124" y="1732585"/>
            <a:chExt cx="8040201" cy="3477755"/>
          </a:xfrm>
        </p:grpSpPr>
        <p:sp>
          <p:nvSpPr>
            <p:cNvPr id="4" name="TextovéPole 3"/>
            <p:cNvSpPr txBox="1"/>
            <p:nvPr/>
          </p:nvSpPr>
          <p:spPr>
            <a:xfrm>
              <a:off x="4484007" y="2183853"/>
              <a:ext cx="1088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3602532" y="1732585"/>
              <a:ext cx="5071905" cy="1015663"/>
              <a:chOff x="4175172" y="1707893"/>
              <a:chExt cx="3951638" cy="1015663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5440009" y="1707893"/>
                <a:ext cx="105435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6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315</a:t>
                </a:r>
                <a:endParaRPr lang="cs-CZ" sz="6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4175172" y="2149220"/>
                <a:ext cx="112977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cs-CZ" b="1" dirty="0" smtClean="0"/>
                  <a:t>roušky do </a:t>
                </a:r>
                <a:endParaRPr lang="cs-CZ" b="1" dirty="0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6494361" y="2159161"/>
                <a:ext cx="16324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 smtClean="0"/>
                  <a:t>domácností seniorů </a:t>
                </a:r>
                <a:endParaRPr lang="cs-CZ" b="1" dirty="0"/>
              </a:p>
            </p:txBody>
          </p:sp>
        </p:grpSp>
        <p:grpSp>
          <p:nvGrpSpPr>
            <p:cNvPr id="25" name="Skupina 24"/>
            <p:cNvGrpSpPr/>
            <p:nvPr/>
          </p:nvGrpSpPr>
          <p:grpSpPr>
            <a:xfrm>
              <a:off x="5225943" y="2984774"/>
              <a:ext cx="4644382" cy="1015663"/>
              <a:chOff x="5219025" y="1589078"/>
              <a:chExt cx="4644382" cy="1015663"/>
            </a:xfrm>
          </p:grpSpPr>
          <p:sp>
            <p:nvSpPr>
              <p:cNvPr id="30" name="Obdélník 29"/>
              <p:cNvSpPr/>
              <p:nvPr/>
            </p:nvSpPr>
            <p:spPr>
              <a:xfrm>
                <a:off x="5219025" y="1589078"/>
                <a:ext cx="135325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6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138</a:t>
                </a:r>
                <a:endParaRPr lang="cs-CZ" sz="6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Obdélník 31"/>
              <p:cNvSpPr/>
              <p:nvPr/>
            </p:nvSpPr>
            <p:spPr>
              <a:xfrm>
                <a:off x="6674970" y="2077249"/>
                <a:ext cx="3188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b="1" dirty="0" smtClean="0"/>
                  <a:t>desinfekcí do domácností a SVJ </a:t>
                </a:r>
                <a:endParaRPr lang="cs-CZ" b="1" dirty="0"/>
              </a:p>
            </p:txBody>
          </p:sp>
        </p:grpSp>
        <p:grpSp>
          <p:nvGrpSpPr>
            <p:cNvPr id="33" name="Skupina 32"/>
            <p:cNvGrpSpPr/>
            <p:nvPr/>
          </p:nvGrpSpPr>
          <p:grpSpPr>
            <a:xfrm>
              <a:off x="1830124" y="4194677"/>
              <a:ext cx="7076063" cy="1015663"/>
              <a:chOff x="-683113" y="1056740"/>
              <a:chExt cx="9729587" cy="1015663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4519904" y="1056740"/>
                <a:ext cx="132512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60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96</a:t>
                </a:r>
                <a:endParaRPr lang="cs-CZ" sz="6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-683113" y="1341767"/>
                <a:ext cx="46692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cs-CZ" b="1" dirty="0" smtClean="0"/>
                  <a:t>a pravidelnou pomoc s nákupem léků, potravin a obědy do </a:t>
                </a:r>
                <a:endParaRPr lang="cs-CZ" b="1" dirty="0"/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5845027" y="1564571"/>
                <a:ext cx="32014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b="1" dirty="0" smtClean="0"/>
                  <a:t>domácností seniorů </a:t>
                </a:r>
                <a:endParaRPr lang="cs-CZ" b="1" dirty="0"/>
              </a:p>
            </p:txBody>
          </p:sp>
        </p:grpSp>
      </p:grpSp>
      <p:sp>
        <p:nvSpPr>
          <p:cNvPr id="37" name="Obdélník 36"/>
          <p:cNvSpPr/>
          <p:nvPr/>
        </p:nvSpPr>
        <p:spPr>
          <a:xfrm>
            <a:off x="1889043" y="492774"/>
            <a:ext cx="9026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>
                <a:solidFill>
                  <a:schemeClr val="accent1">
                    <a:lumMod val="50000"/>
                  </a:schemeClr>
                </a:solidFill>
              </a:rPr>
              <a:t>Prostřednictvím infolinky jsme dodali </a:t>
            </a:r>
          </a:p>
        </p:txBody>
      </p:sp>
    </p:spTree>
    <p:extLst>
      <p:ext uri="{BB962C8B-B14F-4D97-AF65-F5344CB8AC3E}">
        <p14:creationId xmlns:p14="http://schemas.microsoft.com/office/powerpoint/2010/main" val="20078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3985741"/>
              </p:ext>
            </p:extLst>
          </p:nvPr>
        </p:nvGraphicFramePr>
        <p:xfrm>
          <a:off x="1488109" y="909022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488109" y="1738237"/>
            <a:ext cx="422334" cy="408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7263187" y="1518557"/>
            <a:ext cx="501050" cy="628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985925" y="3163752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82812"/>
              </p:ext>
            </p:extLst>
          </p:nvPr>
        </p:nvGraphicFramePr>
        <p:xfrm>
          <a:off x="352470" y="694126"/>
          <a:ext cx="5297216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7216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3. krizový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štáb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prověřeno čerpání materiálu ze státních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rezerv (desinfekční a ochranné pomůcky)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doporučení zrušení všech školních akcí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četnosti úklidu DPS a v budově polikliniky (SNEO)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08805"/>
              </p:ext>
            </p:extLst>
          </p:nvPr>
        </p:nvGraphicFramePr>
        <p:xfrm>
          <a:off x="1681651" y="3955655"/>
          <a:ext cx="7264387" cy="1772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64387"/>
              </a:tblGrid>
              <a:tr h="19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4. krizový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štáb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opatření v ZŠ Emy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Destinnové – podezření na výskyt nákazy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rozhodnutí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desinfekci prostor všech ZŠ a MŠ P6 během víkendu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počet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přítomných žáků v ZŠ a dětí v MŠ do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10.03.2020 - monitoring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doporučení lidem v DPS nenavštěvovat veřejné akce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širší)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krizový štáb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spolupráce (zasedačka ZMČ)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zmapování osamělých seniorů 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vlastní desinfekce ČVUT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6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výzva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ze strany ÚMČ rodičům neposílat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děti do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školy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823236"/>
              </p:ext>
            </p:extLst>
          </p:nvPr>
        </p:nvGraphicFramePr>
        <p:xfrm>
          <a:off x="6295458" y="1106182"/>
          <a:ext cx="5063841" cy="391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3841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DPP začíná dezinfikovat autobusy jezdící na letiště. O </a:t>
                      </a:r>
                      <a:r>
                        <a:rPr lang="cs-CZ" sz="1200" dirty="0" smtClean="0">
                          <a:effectLst/>
                        </a:rPr>
                        <a:t>častější </a:t>
                      </a:r>
                      <a:r>
                        <a:rPr lang="cs-CZ" sz="1200" dirty="0">
                          <a:effectLst/>
                        </a:rPr>
                        <a:t>dezinfekci autobusů žádala začátkem března Bezpečnostní rada MČ Prahy 6.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2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2351537"/>
              </p:ext>
            </p:extLst>
          </p:nvPr>
        </p:nvGraphicFramePr>
        <p:xfrm>
          <a:off x="1664045" y="30469"/>
          <a:ext cx="8128000" cy="365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534248" y="898251"/>
            <a:ext cx="441509" cy="391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6743972" y="809899"/>
            <a:ext cx="571228" cy="480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995349" y="2355755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43224"/>
              </p:ext>
            </p:extLst>
          </p:nvPr>
        </p:nvGraphicFramePr>
        <p:xfrm>
          <a:off x="417029" y="353966"/>
          <a:ext cx="5665363" cy="49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5363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6. krizový štáb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starosta navrhl výrobu informačních letáků a jejich umístění na distribuční místa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Šestky 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930259"/>
              </p:ext>
            </p:extLst>
          </p:nvPr>
        </p:nvGraphicFramePr>
        <p:xfrm>
          <a:off x="293915" y="3087784"/>
          <a:ext cx="4606046" cy="1238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6046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a distribuce bezdotykových teploměrů do DPS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jednání se soukromými provozovateli soc. zdrav. </a:t>
                      </a:r>
                      <a:r>
                        <a:rPr lang="cs-CZ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ařízení o opatřeních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dezinfekčních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prostředků – ubrousky 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savo, chiroderm gel a nanoroušky pro DS E. Purkyňové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posílení infolinky úřadu + chatu na </a:t>
                      </a:r>
                      <a:r>
                        <a:rPr lang="cs-CZ" sz="12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linkClick r:id="rId8"/>
                        </a:rPr>
                        <a:t>www.praha6.cz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304740"/>
              </p:ext>
            </p:extLst>
          </p:nvPr>
        </p:nvGraphicFramePr>
        <p:xfrm>
          <a:off x="5141683" y="3095948"/>
          <a:ext cx="5611761" cy="3115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1761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7. krizový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štáb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zrušení akcí dle nařízení vlády (MZ ČR)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doporučení/výzva ke zrušení i menších akcí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předání informace o zrušení provozu škol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příprava vlastního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letáku s informacemi o COVID-19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omezení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přítomnosti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úředníků nad 15,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resp. 30, v budově ÚMČ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avizováno možné omezení provozu úřadu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přesměrování záznamníku na infolinku 800 800 001 na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ved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OSL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přesměrování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linek sekretariátu starosty a zajištění nonstop provozu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8 ks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zásobníků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dezinfekčních ubrousků + 16 ks náhradních náplní - 25 077 Kč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dezinfekce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aerosolem 2x  ZŠ a 1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MŠ (E. Destinnové a </a:t>
                      </a:r>
                      <a:r>
                        <a:rPr lang="cs-CZ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Čermáka)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nákup nádob na obědy pro seniory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dočasné zrušení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jednání komisí a výborů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Přímá spojnice se šipkou 10"/>
          <p:cNvCxnSpPr/>
          <p:nvPr/>
        </p:nvCxnSpPr>
        <p:spPr>
          <a:xfrm flipH="1">
            <a:off x="6688025" y="2347834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51409"/>
              </p:ext>
            </p:extLst>
          </p:nvPr>
        </p:nvGraphicFramePr>
        <p:xfrm>
          <a:off x="6465142" y="567445"/>
          <a:ext cx="4931866" cy="247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1866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Svoláno společné jednání starostů a tajemníků s vedením HMP na MHMP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7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08" y="0"/>
            <a:ext cx="4833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5232786"/>
              </p:ext>
            </p:extLst>
          </p:nvPr>
        </p:nvGraphicFramePr>
        <p:xfrm>
          <a:off x="471341" y="2745705"/>
          <a:ext cx="10443892" cy="101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H="1" flipV="1">
            <a:off x="1223933" y="2277785"/>
            <a:ext cx="286460" cy="44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2498917" y="3609402"/>
            <a:ext cx="714975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5233" y="5644041"/>
            <a:ext cx="1173072" cy="1087536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57549"/>
              </p:ext>
            </p:extLst>
          </p:nvPr>
        </p:nvGraphicFramePr>
        <p:xfrm>
          <a:off x="326354" y="980494"/>
          <a:ext cx="5060099" cy="1238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0099"/>
              </a:tblGrid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posílení rozvozu obědů seniorům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inspektory ODŽP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doporučení RMČ ředitelům MŠ k přerušení provozu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školám odeslán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odkaz a formulář k ošetřovnému v případě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uzavření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posílení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infolinek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pracovníky z uzavřených detašovaných pracovišť 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odložení plánovaných prověrek BP cvičného PP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497265"/>
              </p:ext>
            </p:extLst>
          </p:nvPr>
        </p:nvGraphicFramePr>
        <p:xfrm>
          <a:off x="287508" y="4365730"/>
          <a:ext cx="2663081" cy="97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3081"/>
              </a:tblGrid>
              <a:tr h="868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Byl omezen provoz </a:t>
                      </a:r>
                      <a:r>
                        <a:rPr lang="cs-CZ" sz="1200" dirty="0" smtClean="0">
                          <a:effectLst/>
                        </a:rPr>
                        <a:t>prvních </a:t>
                      </a:r>
                      <a:r>
                        <a:rPr lang="cs-CZ" sz="1200" dirty="0">
                          <a:effectLst/>
                        </a:rPr>
                        <a:t>linek MHD. Jednalo se o linky 107, 119 a 143.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Jsou uzavřeny základní, střední i vysoké školy.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26318"/>
              </p:ext>
            </p:extLst>
          </p:nvPr>
        </p:nvGraphicFramePr>
        <p:xfrm>
          <a:off x="5967802" y="77097"/>
          <a:ext cx="6120503" cy="2583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503"/>
              </a:tblGrid>
              <a:tr h="15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mimořádné opatření k autodopravě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vyklizení kontejneru v ul. Čkalova a jeho příprava pro příp. použití KŠ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doplnění organizačních opatření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COVID-19 v budově ÚMČ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omezení provozu  úřadu</a:t>
                      </a:r>
                      <a:endParaRPr lang="cs-CZ" sz="1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nastavení priorit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agend úřadu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žádost o navýšení denní úklidové služby u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CDV v budově ÚMČ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 ZŠ odeslány odkazy na Přehled dostupných </a:t>
                      </a:r>
                      <a:r>
                        <a:rPr lang="cs-CZ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vzděl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produktů pro výuku </a:t>
                      </a: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ON-LINE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 školách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návrh personálního obsazení správy objektu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8. krizový </a:t>
                      </a: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štáb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jednání se zástupci vazební věznice Ruzyně, nastavení komunikace, vzájemná pomoc</a:t>
                      </a:r>
                      <a:endParaRPr lang="cs-CZ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návrh na tvorbu letáků pro seniory – zajištění zákl. potřeb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zřízení nonstop</a:t>
                      </a:r>
                      <a:r>
                        <a:rPr lang="cs-CZ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linky pro seniory na sekretariátu starosty </a:t>
                      </a:r>
                      <a:endParaRPr lang="cs-CZ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9" name="Přímá spojnice se šipkou 18"/>
          <p:cNvCxnSpPr/>
          <p:nvPr/>
        </p:nvCxnSpPr>
        <p:spPr>
          <a:xfrm flipV="1">
            <a:off x="10407192" y="2599527"/>
            <a:ext cx="622169" cy="44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7646708" y="3580464"/>
            <a:ext cx="650449" cy="659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5430212" y="4252661"/>
            <a:ext cx="4882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s-CZ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Vyhlášen nouzový stav na celém území ČR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97" y="0"/>
            <a:ext cx="4850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3033</Words>
  <Application>Microsoft Office PowerPoint</Application>
  <PresentationFormat>Vlastní</PresentationFormat>
  <Paragraphs>390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Office</vt:lpstr>
      <vt:lpstr>Souhrnná informace  o opatřeních k pandemii COVID-19  11. ZMČ Praha 6 dne 14. 5. 2020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UMCP6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Kolář</dc:creator>
  <cp:lastModifiedBy>Šrutová Adéla</cp:lastModifiedBy>
  <cp:revision>55</cp:revision>
  <dcterms:created xsi:type="dcterms:W3CDTF">2020-05-11T12:10:01Z</dcterms:created>
  <dcterms:modified xsi:type="dcterms:W3CDTF">2020-05-12T18:42:24Z</dcterms:modified>
</cp:coreProperties>
</file>